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  <p:embeddedFont>
      <p:font typeface="Century Gothic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9D97E6-1D7D-4E32-99C9-2F397E65E3C5}">
  <a:tblStyle styleId="{B19D97E6-1D7D-4E32-99C9-2F397E65E3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ADB4D23-B2D4-4EB0-A2D0-BC611241561C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D7874BF2-AAA0-47D0-AED1-880ED3C18FF1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roximaNova-bold.fntdata"/><Relationship Id="rId43" Type="http://schemas.openxmlformats.org/officeDocument/2006/relationships/font" Target="fonts/ProximaNova-regular.fntdata"/><Relationship Id="rId46" Type="http://schemas.openxmlformats.org/officeDocument/2006/relationships/font" Target="fonts/ProximaNova-boldItalic.fntdata"/><Relationship Id="rId45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enturyGothic-bold.fntdata"/><Relationship Id="rId47" Type="http://schemas.openxmlformats.org/officeDocument/2006/relationships/font" Target="fonts/CenturyGothic-regular.fntdata"/><Relationship Id="rId49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9760863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9760863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c0804b700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c0804b70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Данечка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Отделение ДА происходит за счёт работы механизма винт-гайка. При работе двигателя ДА и оптический модуль начинают </a:t>
            </a:r>
            <a:r>
              <a:rPr lang="ru"/>
              <a:t>перемещаться</a:t>
            </a:r>
            <a:r>
              <a:rPr lang="ru"/>
              <a:t> по резьбовому валу вниз. ДА последовательно отделяются, а оптический модуль доходит до крайней точки и останавливается. Время отделения не превышает 4 секунд. </a:t>
            </a:r>
            <a:r>
              <a:rPr lang="ru">
                <a:solidFill>
                  <a:schemeClr val="dk1"/>
                </a:solidFill>
              </a:rPr>
              <a:t>Для недопущения прокручивания аппаратов предусмотрены три направляющих штырька.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Для определения момента отделения будет использоваться электрическая схема на базе резисторных делителей. При отделении каждого ДА измеряемое напряжение микроконтроллерами будет менять свое значение. В качестве двух контактов используются два из трех направляющих стержня.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Схема фиксации момента отделения ДА представлена правее. При отделении ДА из схемы уходит 10к резистор, тем самым изменяя измеряемое напряжении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69cf423532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69cf423532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c0804b700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c0804b700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69cf423532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69cf423532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69cf423532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69cf423532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Данечка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поисковых работах аппаратов будет использоваться три различных вида поиска: по радиосигналу, по звуковой сигнализации и по </a:t>
            </a:r>
            <a:r>
              <a:rPr lang="ru"/>
              <a:t>координатам</a:t>
            </a:r>
            <a:r>
              <a:rPr lang="ru"/>
              <a:t> GPS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по радиосигналу происходит следующим образом: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</a:t>
            </a:r>
            <a:r>
              <a:rPr lang="ru"/>
              <a:t>приземлении</a:t>
            </a:r>
            <a:r>
              <a:rPr lang="ru"/>
              <a:t> аппарата радиомодули переходят в режим маяка. При получении сигнала от наземной станции с узконаправленной антенной они начинают отправлять свои координаты GPS в ответ. По координатам или по уровню приходящего сигнала на приемную станцию, можно определить направление на маяк (пеленг).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bbe0b28f5e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bbe0b28f5e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b0becd2fb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b0becd2fb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bbe0b28f5e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bbe0b28f5e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b93117847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b93117847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b93117847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b93117847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69cf42353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69cf42353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93117847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b93117847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b93117847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b93117847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69cf423532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69cf423532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Данечка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 в основе себя представляет одну печатную плату, на которой расположены все компоненты …</a:t>
            </a:r>
            <a:br>
              <a:rPr lang="ru"/>
            </a:br>
            <a:r>
              <a:rPr lang="ru"/>
              <a:t>Плата закрывается крышками с обеих сторон.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69cf423532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69cf423532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bf992b955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bf992b955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bf39ae445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bf39ae445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bf39ae445f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bf39ae445f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69cf423532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169cf423532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69cf423532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69cf423532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69cf423532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69cf423532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69cf423532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69cf423532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69cf423532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69cf423532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bb3bb62b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bb3bb62b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Данечка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графике потребляемая мощность и уровень разряда АБ материнского аппарата обозначены </a:t>
            </a:r>
            <a:r>
              <a:rPr lang="ru">
                <a:solidFill>
                  <a:schemeClr val="dk1"/>
                </a:solidFill>
              </a:rPr>
              <a:t>фиолетовым цветом</a:t>
            </a:r>
            <a:r>
              <a:rPr lang="ru"/>
              <a:t>, а дочерних аппаратов - жёлтым цветом. Пунктирной линией показан процесс разрядки </a:t>
            </a:r>
            <a:r>
              <a:rPr lang="ru"/>
              <a:t>аккумуляторных</a:t>
            </a:r>
            <a:r>
              <a:rPr lang="ru"/>
              <a:t> батарей за время всей миссии.</a:t>
            </a:r>
            <a:br>
              <a:rPr lang="ru"/>
            </a:br>
            <a:r>
              <a:rPr lang="ru"/>
              <a:t>первый пик это раскрытие юбок далее их закрытие и </a:t>
            </a:r>
            <a:r>
              <a:rPr lang="ru"/>
              <a:t>открытие с дальнейшем закрытием</a:t>
            </a:r>
            <a:r>
              <a:rPr lang="ru"/>
              <a:t> парашютного отсека </a:t>
            </a:r>
            <a:r>
              <a:rPr lang="ru"/>
              <a:t>далее</a:t>
            </a:r>
            <a:r>
              <a:rPr lang="ru"/>
              <a:t> отделение ДА </a:t>
            </a:r>
            <a:r>
              <a:rPr lang="ru"/>
              <a:t>самый</a:t>
            </a:r>
            <a:r>
              <a:rPr lang="ru"/>
              <a:t> большой это съёмка с esp32cam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режиме поиска </a:t>
            </a:r>
            <a:r>
              <a:rPr lang="ru"/>
              <a:t>аккумуляторные</a:t>
            </a:r>
            <a:r>
              <a:rPr lang="ru"/>
              <a:t> батареи аппаратов способны проработать 3 часа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69cf423532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169cf423532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Данечка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c0804b700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c0804b700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Данечка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69cf423532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169cf423532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d4e80c2a8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d4e80c2a8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d4e80c2a8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d4e80c2a8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fa8f57583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fa8f57583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9cf42353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9cf42353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Даниж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9cf423532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9cf423532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Данечка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f39ae445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bf39ae445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Тимофейка-гейка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69cf423532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69cf423532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Данечка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выхода из ракеты-носителя на зонде отрываются </a:t>
            </a:r>
            <a:r>
              <a:rPr lang="ru"/>
              <a:t>стабилизирующие сегменты юбки, тем самым пропуская потоки воздуха к винту генератора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расчетам максимальная скорость набегающего потока воздуха составит 41м/с, а его мощность на винте - … Вт. С учетом КПД ветрогенератора ожидаемая максимальная мощность составит … Вт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Про схему: ветрогенератор подключен к акб материнского аппарата</a:t>
            </a:r>
            <a:br>
              <a:rPr lang="ru"/>
            </a:br>
            <a:r>
              <a:rPr lang="ru"/>
              <a:t>Для измерения тока используется INA219 подключена через резистор. Разность напряжения делится на сопротивление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4597054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4597054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Данечка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Тупа про юбки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 та там открываются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Раскрытие стабилизационных лепестков происходит за счёт их пружинного механизма. Двигатель с катушкой, к которой идут нити от каждого из лепестков, управляет их открытием и закрытием.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c0804b70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c0804b70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Данечка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Перед срабатыванием системы спасения на высоте 350 м, в первую очередь убираются лепестки юбки. Далее открывается </a:t>
            </a:r>
            <a:r>
              <a:rPr lang="ru"/>
              <a:t>парашютный</a:t>
            </a:r>
            <a:r>
              <a:rPr lang="ru"/>
              <a:t> отсек МА.  После выпуска парашюта отсек закрывается и лепестки юбки вновь открываются.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3885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17DB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17DB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10" Type="http://schemas.openxmlformats.org/officeDocument/2006/relationships/image" Target="../media/image47.png"/><Relationship Id="rId9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29.png"/><Relationship Id="rId8" Type="http://schemas.openxmlformats.org/officeDocument/2006/relationships/image" Target="../media/image7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11" Type="http://schemas.openxmlformats.org/officeDocument/2006/relationships/image" Target="../media/image37.png"/><Relationship Id="rId10" Type="http://schemas.openxmlformats.org/officeDocument/2006/relationships/image" Target="../media/image41.png"/><Relationship Id="rId13" Type="http://schemas.openxmlformats.org/officeDocument/2006/relationships/image" Target="../media/image51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9" Type="http://schemas.openxmlformats.org/officeDocument/2006/relationships/image" Target="../media/image38.png"/><Relationship Id="rId15" Type="http://schemas.openxmlformats.org/officeDocument/2006/relationships/image" Target="../media/image33.png"/><Relationship Id="rId14" Type="http://schemas.openxmlformats.org/officeDocument/2006/relationships/image" Target="../media/image58.png"/><Relationship Id="rId17" Type="http://schemas.openxmlformats.org/officeDocument/2006/relationships/image" Target="../media/image24.png"/><Relationship Id="rId16" Type="http://schemas.openxmlformats.org/officeDocument/2006/relationships/image" Target="../media/image56.png"/><Relationship Id="rId5" Type="http://schemas.openxmlformats.org/officeDocument/2006/relationships/image" Target="../media/image43.png"/><Relationship Id="rId19" Type="http://schemas.openxmlformats.org/officeDocument/2006/relationships/image" Target="../media/image50.png"/><Relationship Id="rId6" Type="http://schemas.openxmlformats.org/officeDocument/2006/relationships/image" Target="../media/image34.png"/><Relationship Id="rId18" Type="http://schemas.openxmlformats.org/officeDocument/2006/relationships/image" Target="../media/image6.png"/><Relationship Id="rId7" Type="http://schemas.openxmlformats.org/officeDocument/2006/relationships/image" Target="../media/image46.png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0.png"/><Relationship Id="rId13" Type="http://schemas.openxmlformats.org/officeDocument/2006/relationships/image" Target="../media/image6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Relationship Id="rId14" Type="http://schemas.openxmlformats.org/officeDocument/2006/relationships/image" Target="../media/image56.png"/><Relationship Id="rId5" Type="http://schemas.openxmlformats.org/officeDocument/2006/relationships/image" Target="../media/image46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0" Type="http://schemas.openxmlformats.org/officeDocument/2006/relationships/image" Target="../media/image15.png"/><Relationship Id="rId9" Type="http://schemas.openxmlformats.org/officeDocument/2006/relationships/image" Target="../media/image1.jpg"/><Relationship Id="rId5" Type="http://schemas.openxmlformats.org/officeDocument/2006/relationships/image" Target="../media/image4.jpg"/><Relationship Id="rId6" Type="http://schemas.openxmlformats.org/officeDocument/2006/relationships/image" Target="../media/image3.jpg"/><Relationship Id="rId7" Type="http://schemas.openxmlformats.org/officeDocument/2006/relationships/image" Target="../media/image2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Relationship Id="rId4" Type="http://schemas.openxmlformats.org/officeDocument/2006/relationships/image" Target="../media/image71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9.png"/><Relationship Id="rId13" Type="http://schemas.openxmlformats.org/officeDocument/2006/relationships/image" Target="../media/image80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51.png"/><Relationship Id="rId15" Type="http://schemas.openxmlformats.org/officeDocument/2006/relationships/image" Target="../media/image24.png"/><Relationship Id="rId14" Type="http://schemas.openxmlformats.org/officeDocument/2006/relationships/image" Target="../media/image45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59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Relationship Id="rId7" Type="http://schemas.openxmlformats.org/officeDocument/2006/relationships/image" Target="../media/image80.png"/><Relationship Id="rId8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46.png"/><Relationship Id="rId13" Type="http://schemas.openxmlformats.org/officeDocument/2006/relationships/image" Target="../media/image18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50.png"/><Relationship Id="rId15" Type="http://schemas.openxmlformats.org/officeDocument/2006/relationships/image" Target="../media/image51.png"/><Relationship Id="rId14" Type="http://schemas.openxmlformats.org/officeDocument/2006/relationships/image" Target="../media/image24.png"/><Relationship Id="rId16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Relationship Id="rId7" Type="http://schemas.openxmlformats.org/officeDocument/2006/relationships/image" Target="../media/image36.png"/><Relationship Id="rId8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34.png"/><Relationship Id="rId13" Type="http://schemas.openxmlformats.org/officeDocument/2006/relationships/image" Target="../media/image64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36.png"/><Relationship Id="rId7" Type="http://schemas.openxmlformats.org/officeDocument/2006/relationships/image" Target="../media/image61.png"/><Relationship Id="rId8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5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6.png"/><Relationship Id="rId4" Type="http://schemas.openxmlformats.org/officeDocument/2006/relationships/image" Target="../media/image63.png"/><Relationship Id="rId5" Type="http://schemas.openxmlformats.org/officeDocument/2006/relationships/image" Target="../media/image7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9.gi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125" y="-43425"/>
            <a:ext cx="8123100" cy="15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17DB3C"/>
                </a:solidFill>
              </a:rPr>
              <a:t>Презентация проекта команды NEON BLADE</a:t>
            </a:r>
            <a:endParaRPr sz="4000">
              <a:solidFill>
                <a:srgbClr val="17DB3C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825" y="1494738"/>
            <a:ext cx="1618649" cy="8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163950" y="2433883"/>
            <a:ext cx="2768100" cy="27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17DB3C"/>
                </a:solidFill>
              </a:rPr>
              <a:t>Команда</a:t>
            </a:r>
            <a:endParaRPr b="1" sz="1800">
              <a:solidFill>
                <a:srgbClr val="17DB3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/>
              <a:t> </a:t>
            </a:r>
            <a:endParaRPr b="1" sz="1800">
              <a:solidFill>
                <a:srgbClr val="17DB3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Воронов Даниил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2</a:t>
            </a:r>
            <a:r>
              <a:rPr i="1" lang="ru" sz="1200"/>
              <a:t> года участия в ВИШ</a:t>
            </a:r>
            <a:endParaRPr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Черноглазов Даниил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1</a:t>
            </a:r>
            <a:r>
              <a:rPr i="1" lang="ru" sz="1200"/>
              <a:t> год участия в ВИШ</a:t>
            </a:r>
            <a:endParaRPr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   </a:t>
            </a:r>
            <a:r>
              <a:rPr lang="ru" sz="1800">
                <a:solidFill>
                  <a:srgbClr val="17DB3C"/>
                </a:solidFill>
              </a:rPr>
              <a:t>Ожигов Тимофей ✩</a:t>
            </a:r>
            <a:endParaRPr sz="1800">
              <a:solidFill>
                <a:srgbClr val="17DB3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2</a:t>
            </a:r>
            <a:r>
              <a:rPr i="1" lang="ru" sz="1200"/>
              <a:t> года участия в ВИШ</a:t>
            </a:r>
            <a:endParaRPr i="1"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" name="Google Shape;62;p13"/>
          <p:cNvSpPr txBox="1"/>
          <p:nvPr/>
        </p:nvSpPr>
        <p:spPr>
          <a:xfrm>
            <a:off x="50650" y="51125"/>
            <a:ext cx="5010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4867400" y="2433883"/>
            <a:ext cx="26271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</a:t>
            </a:r>
            <a:endParaRPr b="1" sz="18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Кетов Вячеслав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r>
            <a:r>
              <a:rPr i="1"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год участия в ВИШ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>
            <a:off x="3229675" y="4709450"/>
            <a:ext cx="26880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Воздушно-инженерная школа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Зимняя сессия 2023</a:t>
            </a:r>
            <a:endParaRPr sz="1000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125" y="1516750"/>
            <a:ext cx="824175" cy="8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4688475" y="1227100"/>
            <a:ext cx="2343600" cy="30984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 txBox="1"/>
          <p:nvPr>
            <p:ph type="title"/>
          </p:nvPr>
        </p:nvSpPr>
        <p:spPr>
          <a:xfrm>
            <a:off x="96550" y="129000"/>
            <a:ext cx="44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Система отделения ДА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226" name="Google Shape;226;p22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100"/>
            <a:ext cx="4016505" cy="41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/>
          <p:nvPr/>
        </p:nvSpPr>
        <p:spPr>
          <a:xfrm>
            <a:off x="6812050" y="1722929"/>
            <a:ext cx="43500" cy="263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4840750" y="1722929"/>
            <a:ext cx="43500" cy="263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22"/>
          <p:cNvCxnSpPr/>
          <p:nvPr/>
        </p:nvCxnSpPr>
        <p:spPr>
          <a:xfrm flipH="1" rot="10800000">
            <a:off x="5111160" y="1603338"/>
            <a:ext cx="5400" cy="260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2"/>
          <p:cNvCxnSpPr/>
          <p:nvPr/>
        </p:nvCxnSpPr>
        <p:spPr>
          <a:xfrm>
            <a:off x="4867776" y="2587588"/>
            <a:ext cx="19740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2"/>
          <p:cNvCxnSpPr/>
          <p:nvPr/>
        </p:nvCxnSpPr>
        <p:spPr>
          <a:xfrm flipH="1" rot="10800000">
            <a:off x="5111160" y="2334438"/>
            <a:ext cx="5400" cy="260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2"/>
          <p:cNvSpPr txBox="1"/>
          <p:nvPr/>
        </p:nvSpPr>
        <p:spPr>
          <a:xfrm>
            <a:off x="5851499" y="2426038"/>
            <a:ext cx="498000" cy="2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10K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4" name="Google Shape;234;p22"/>
          <p:cNvCxnSpPr/>
          <p:nvPr/>
        </p:nvCxnSpPr>
        <p:spPr>
          <a:xfrm>
            <a:off x="6620078" y="2594838"/>
            <a:ext cx="0" cy="123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2"/>
          <p:cNvCxnSpPr/>
          <p:nvPr/>
        </p:nvCxnSpPr>
        <p:spPr>
          <a:xfrm>
            <a:off x="6552457" y="2717838"/>
            <a:ext cx="1353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2"/>
          <p:cNvCxnSpPr/>
          <p:nvPr/>
        </p:nvCxnSpPr>
        <p:spPr>
          <a:xfrm flipH="1" rot="-10609210">
            <a:off x="6603882" y="2790966"/>
            <a:ext cx="32450" cy="1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2"/>
          <p:cNvCxnSpPr/>
          <p:nvPr/>
        </p:nvCxnSpPr>
        <p:spPr>
          <a:xfrm>
            <a:off x="6577353" y="2754013"/>
            <a:ext cx="855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2"/>
          <p:cNvCxnSpPr/>
          <p:nvPr/>
        </p:nvCxnSpPr>
        <p:spPr>
          <a:xfrm>
            <a:off x="4867776" y="3343463"/>
            <a:ext cx="19740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2"/>
          <p:cNvCxnSpPr/>
          <p:nvPr/>
        </p:nvCxnSpPr>
        <p:spPr>
          <a:xfrm flipH="1" rot="10800000">
            <a:off x="5111160" y="3090313"/>
            <a:ext cx="5400" cy="260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2"/>
          <p:cNvSpPr txBox="1"/>
          <p:nvPr/>
        </p:nvSpPr>
        <p:spPr>
          <a:xfrm>
            <a:off x="5851499" y="3181913"/>
            <a:ext cx="498000" cy="2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10K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1" name="Google Shape;241;p22"/>
          <p:cNvCxnSpPr/>
          <p:nvPr/>
        </p:nvCxnSpPr>
        <p:spPr>
          <a:xfrm>
            <a:off x="6620078" y="3350713"/>
            <a:ext cx="0" cy="123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6552457" y="3473713"/>
            <a:ext cx="1353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2"/>
          <p:cNvCxnSpPr/>
          <p:nvPr/>
        </p:nvCxnSpPr>
        <p:spPr>
          <a:xfrm flipH="1" rot="-10609210">
            <a:off x="6603882" y="3546841"/>
            <a:ext cx="32450" cy="1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2"/>
          <p:cNvCxnSpPr/>
          <p:nvPr/>
        </p:nvCxnSpPr>
        <p:spPr>
          <a:xfrm>
            <a:off x="6577353" y="3509888"/>
            <a:ext cx="855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2"/>
          <p:cNvCxnSpPr/>
          <p:nvPr/>
        </p:nvCxnSpPr>
        <p:spPr>
          <a:xfrm>
            <a:off x="4867776" y="4054513"/>
            <a:ext cx="19740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2"/>
          <p:cNvCxnSpPr/>
          <p:nvPr/>
        </p:nvCxnSpPr>
        <p:spPr>
          <a:xfrm flipH="1" rot="10800000">
            <a:off x="5111160" y="3801363"/>
            <a:ext cx="5400" cy="260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2"/>
          <p:cNvSpPr txBox="1"/>
          <p:nvPr/>
        </p:nvSpPr>
        <p:spPr>
          <a:xfrm>
            <a:off x="5851499" y="3892963"/>
            <a:ext cx="498000" cy="2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10K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8" name="Google Shape;248;p22"/>
          <p:cNvCxnSpPr/>
          <p:nvPr/>
        </p:nvCxnSpPr>
        <p:spPr>
          <a:xfrm>
            <a:off x="7993978" y="3861863"/>
            <a:ext cx="0" cy="123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2"/>
          <p:cNvCxnSpPr/>
          <p:nvPr/>
        </p:nvCxnSpPr>
        <p:spPr>
          <a:xfrm>
            <a:off x="7926357" y="3984863"/>
            <a:ext cx="1353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2"/>
          <p:cNvCxnSpPr/>
          <p:nvPr/>
        </p:nvCxnSpPr>
        <p:spPr>
          <a:xfrm flipH="1" rot="-10609210">
            <a:off x="7977782" y="4057991"/>
            <a:ext cx="32450" cy="1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2"/>
          <p:cNvCxnSpPr/>
          <p:nvPr/>
        </p:nvCxnSpPr>
        <p:spPr>
          <a:xfrm>
            <a:off x="4861048" y="1873288"/>
            <a:ext cx="16122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2"/>
          <p:cNvCxnSpPr/>
          <p:nvPr/>
        </p:nvCxnSpPr>
        <p:spPr>
          <a:xfrm>
            <a:off x="7951253" y="4021038"/>
            <a:ext cx="855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2"/>
          <p:cNvSpPr txBox="1"/>
          <p:nvPr/>
        </p:nvSpPr>
        <p:spPr>
          <a:xfrm>
            <a:off x="5851499" y="1694938"/>
            <a:ext cx="498000" cy="2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3K9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4" name="Google Shape;254;p22"/>
          <p:cNvCxnSpPr/>
          <p:nvPr/>
        </p:nvCxnSpPr>
        <p:spPr>
          <a:xfrm rot="10800000">
            <a:off x="6476164" y="1475988"/>
            <a:ext cx="0" cy="404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22"/>
          <p:cNvCxnSpPr/>
          <p:nvPr/>
        </p:nvCxnSpPr>
        <p:spPr>
          <a:xfrm rot="10800000">
            <a:off x="6617176" y="1873288"/>
            <a:ext cx="2010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2"/>
          <p:cNvCxnSpPr/>
          <p:nvPr/>
        </p:nvCxnSpPr>
        <p:spPr>
          <a:xfrm>
            <a:off x="6620050" y="1879363"/>
            <a:ext cx="0" cy="123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2"/>
          <p:cNvCxnSpPr/>
          <p:nvPr/>
        </p:nvCxnSpPr>
        <p:spPr>
          <a:xfrm>
            <a:off x="6552429" y="2002363"/>
            <a:ext cx="1353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2"/>
          <p:cNvCxnSpPr/>
          <p:nvPr/>
        </p:nvCxnSpPr>
        <p:spPr>
          <a:xfrm flipH="1" rot="-10609210">
            <a:off x="6603854" y="2075491"/>
            <a:ext cx="32450" cy="1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2"/>
          <p:cNvCxnSpPr/>
          <p:nvPr/>
        </p:nvCxnSpPr>
        <p:spPr>
          <a:xfrm>
            <a:off x="6577325" y="2038538"/>
            <a:ext cx="855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2"/>
          <p:cNvSpPr txBox="1"/>
          <p:nvPr/>
        </p:nvSpPr>
        <p:spPr>
          <a:xfrm rot="5400000">
            <a:off x="7744999" y="1903013"/>
            <a:ext cx="498000" cy="2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3K9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1" name="Google Shape;261;p22"/>
          <p:cNvCxnSpPr/>
          <p:nvPr/>
        </p:nvCxnSpPr>
        <p:spPr>
          <a:xfrm>
            <a:off x="7993999" y="3693163"/>
            <a:ext cx="0" cy="1758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2"/>
          <p:cNvCxnSpPr/>
          <p:nvPr/>
        </p:nvCxnSpPr>
        <p:spPr>
          <a:xfrm>
            <a:off x="7994900" y="3868975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2"/>
          <p:cNvCxnSpPr/>
          <p:nvPr/>
        </p:nvCxnSpPr>
        <p:spPr>
          <a:xfrm>
            <a:off x="8341099" y="3693163"/>
            <a:ext cx="0" cy="1758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2"/>
          <p:cNvCxnSpPr/>
          <p:nvPr/>
        </p:nvCxnSpPr>
        <p:spPr>
          <a:xfrm>
            <a:off x="8688199" y="3693163"/>
            <a:ext cx="0" cy="1758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2"/>
          <p:cNvCxnSpPr/>
          <p:nvPr/>
        </p:nvCxnSpPr>
        <p:spPr>
          <a:xfrm rot="10800000">
            <a:off x="8688199" y="3210725"/>
            <a:ext cx="0" cy="1758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2"/>
          <p:cNvCxnSpPr/>
          <p:nvPr/>
        </p:nvCxnSpPr>
        <p:spPr>
          <a:xfrm rot="10800000">
            <a:off x="7994898" y="3210713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2"/>
          <p:cNvCxnSpPr/>
          <p:nvPr/>
        </p:nvCxnSpPr>
        <p:spPr>
          <a:xfrm rot="10800000">
            <a:off x="8341099" y="3210725"/>
            <a:ext cx="0" cy="1758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2"/>
          <p:cNvCxnSpPr/>
          <p:nvPr/>
        </p:nvCxnSpPr>
        <p:spPr>
          <a:xfrm rot="10800000">
            <a:off x="7993999" y="3136700"/>
            <a:ext cx="0" cy="1758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2"/>
          <p:cNvCxnSpPr>
            <a:stCxn id="270" idx="1"/>
            <a:endCxn id="260" idx="3"/>
          </p:cNvCxnSpPr>
          <p:nvPr/>
        </p:nvCxnSpPr>
        <p:spPr>
          <a:xfrm rot="10800000">
            <a:off x="7993999" y="2272988"/>
            <a:ext cx="0" cy="10143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2"/>
          <p:cNvCxnSpPr>
            <a:stCxn id="260" idx="1"/>
          </p:cNvCxnSpPr>
          <p:nvPr/>
        </p:nvCxnSpPr>
        <p:spPr>
          <a:xfrm rot="10800000">
            <a:off x="7993999" y="1523063"/>
            <a:ext cx="0" cy="252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2"/>
          <p:cNvCxnSpPr/>
          <p:nvPr/>
        </p:nvCxnSpPr>
        <p:spPr>
          <a:xfrm>
            <a:off x="7997700" y="2660725"/>
            <a:ext cx="3462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22"/>
          <p:cNvSpPr txBox="1"/>
          <p:nvPr/>
        </p:nvSpPr>
        <p:spPr>
          <a:xfrm rot="5400000">
            <a:off x="8092099" y="3415238"/>
            <a:ext cx="498000" cy="2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10K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 rot="5400000">
            <a:off x="7744999" y="3415238"/>
            <a:ext cx="498000" cy="2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10K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 rot="5400000">
            <a:off x="8439199" y="3415238"/>
            <a:ext cx="498000" cy="24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10K</a:t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6443325" y="127260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3V3</a:t>
            </a:r>
            <a:endParaRPr sz="3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6" name="Google Shape;276;p22"/>
          <p:cNvCxnSpPr/>
          <p:nvPr/>
        </p:nvCxnSpPr>
        <p:spPr>
          <a:xfrm>
            <a:off x="6620028" y="4054513"/>
            <a:ext cx="0" cy="123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2"/>
          <p:cNvCxnSpPr/>
          <p:nvPr/>
        </p:nvCxnSpPr>
        <p:spPr>
          <a:xfrm>
            <a:off x="6552407" y="4177513"/>
            <a:ext cx="1353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2"/>
          <p:cNvCxnSpPr/>
          <p:nvPr/>
        </p:nvCxnSpPr>
        <p:spPr>
          <a:xfrm flipH="1" rot="-10609210">
            <a:off x="6603832" y="4250641"/>
            <a:ext cx="32450" cy="1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2"/>
          <p:cNvCxnSpPr/>
          <p:nvPr/>
        </p:nvCxnSpPr>
        <p:spPr>
          <a:xfrm>
            <a:off x="6577303" y="4213688"/>
            <a:ext cx="855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2"/>
          <p:cNvSpPr txBox="1"/>
          <p:nvPr/>
        </p:nvSpPr>
        <p:spPr>
          <a:xfrm>
            <a:off x="8341100" y="2240700"/>
            <a:ext cx="79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к МК МА</a:t>
            </a:r>
            <a:endParaRPr sz="10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к МК ДА3</a:t>
            </a:r>
            <a:endParaRPr sz="10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к МК ДА2</a:t>
            </a:r>
            <a:endParaRPr sz="10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к МК ДА1</a:t>
            </a:r>
            <a:endParaRPr sz="10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5058200" y="1333775"/>
            <a:ext cx="7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0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к МК МА</a:t>
            </a:r>
            <a:endParaRPr sz="7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2"/>
          <p:cNvSpPr txBox="1"/>
          <p:nvPr/>
        </p:nvSpPr>
        <p:spPr>
          <a:xfrm>
            <a:off x="5058200" y="2927563"/>
            <a:ext cx="7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0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к МК ДА2</a:t>
            </a:r>
            <a:endParaRPr sz="7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5044500" y="3629588"/>
            <a:ext cx="7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0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к МК ДА1</a:t>
            </a:r>
            <a:endParaRPr sz="7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4688475" y="4331625"/>
            <a:ext cx="130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Контакт “отделения”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4168750" y="1446825"/>
            <a:ext cx="4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МА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6" name="Google Shape;286;p22"/>
          <p:cNvCxnSpPr/>
          <p:nvPr/>
        </p:nvCxnSpPr>
        <p:spPr>
          <a:xfrm rot="10800000">
            <a:off x="4700175" y="2166925"/>
            <a:ext cx="233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2"/>
          <p:cNvCxnSpPr/>
          <p:nvPr/>
        </p:nvCxnSpPr>
        <p:spPr>
          <a:xfrm rot="10800000">
            <a:off x="4700175" y="2937175"/>
            <a:ext cx="233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2"/>
          <p:cNvCxnSpPr/>
          <p:nvPr/>
        </p:nvCxnSpPr>
        <p:spPr>
          <a:xfrm rot="10800000">
            <a:off x="4700175" y="3665025"/>
            <a:ext cx="233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9" name="Google Shape;289;p22"/>
          <p:cNvSpPr txBox="1"/>
          <p:nvPr/>
        </p:nvSpPr>
        <p:spPr>
          <a:xfrm>
            <a:off x="7951250" y="1272600"/>
            <a:ext cx="5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3V3</a:t>
            </a:r>
            <a:endParaRPr sz="3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4140475" y="2264550"/>
            <a:ext cx="6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ДА3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22"/>
          <p:cNvSpPr txBox="1"/>
          <p:nvPr/>
        </p:nvSpPr>
        <p:spPr>
          <a:xfrm>
            <a:off x="4140475" y="3010625"/>
            <a:ext cx="6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ДА2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4140475" y="3756700"/>
            <a:ext cx="6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ДА1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5995874" y="4331625"/>
            <a:ext cx="103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Контакт “земля”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4450350" y="593575"/>
            <a:ext cx="468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 Схема фиксации момента отделения ДА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7259938" y="2431500"/>
            <a:ext cx="441300" cy="572700"/>
          </a:xfrm>
          <a:prstGeom prst="chevron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 txBox="1"/>
          <p:nvPr/>
        </p:nvSpPr>
        <p:spPr>
          <a:xfrm>
            <a:off x="7319325" y="4372875"/>
            <a:ext cx="181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Эквивалентная схема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5058200" y="2160188"/>
            <a:ext cx="7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0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к МК ДА1</a:t>
            </a:r>
            <a:endParaRPr sz="700">
              <a:solidFill>
                <a:srgbClr val="00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Фотосъёмка с бортов МА и ДА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5846950" y="3986650"/>
            <a:ext cx="30078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Разрешение	</a:t>
            </a: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1600 х 1200 пикс. 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Угол обзора</a:t>
            </a: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	66° х 50°</a:t>
            </a:r>
            <a:b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Частота кадров</a:t>
            </a: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	не менее 10 Гц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4" name="Google Shape;3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025" y="1906550"/>
            <a:ext cx="2484525" cy="1791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23"/>
          <p:cNvGrpSpPr/>
          <p:nvPr/>
        </p:nvGrpSpPr>
        <p:grpSpPr>
          <a:xfrm>
            <a:off x="180849" y="675147"/>
            <a:ext cx="5447519" cy="4204162"/>
            <a:chOff x="1179175" y="-93375"/>
            <a:chExt cx="6785649" cy="5236874"/>
          </a:xfrm>
        </p:grpSpPr>
        <p:pic>
          <p:nvPicPr>
            <p:cNvPr id="306" name="Google Shape;306;p23"/>
            <p:cNvPicPr preferRelativeResize="0"/>
            <p:nvPr/>
          </p:nvPicPr>
          <p:blipFill rotWithShape="1">
            <a:blip r:embed="rId4">
              <a:alphaModFix/>
            </a:blip>
            <a:srcRect b="0" l="13181" r="12848" t="20159"/>
            <a:stretch/>
          </p:blipFill>
          <p:spPr>
            <a:xfrm>
              <a:off x="1179175" y="0"/>
              <a:ext cx="6785649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3"/>
            <p:cNvPicPr preferRelativeResize="0"/>
            <p:nvPr/>
          </p:nvPicPr>
          <p:blipFill rotWithShape="1">
            <a:blip r:embed="rId5">
              <a:alphaModFix/>
            </a:blip>
            <a:srcRect b="14126" l="0" r="0" t="0"/>
            <a:stretch/>
          </p:blipFill>
          <p:spPr>
            <a:xfrm rot="1316810">
              <a:off x="4544093" y="25757"/>
              <a:ext cx="823815" cy="960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269010">
              <a:off x="4284825" y="581775"/>
              <a:ext cx="839800" cy="12817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9" name="Google Shape;309;p23"/>
            <p:cNvGrpSpPr/>
            <p:nvPr/>
          </p:nvGrpSpPr>
          <p:grpSpPr>
            <a:xfrm rot="-770968">
              <a:off x="2729838" y="814599"/>
              <a:ext cx="532569" cy="570131"/>
              <a:chOff x="2722489" y="894129"/>
              <a:chExt cx="532545" cy="570106"/>
            </a:xfrm>
          </p:grpSpPr>
          <p:pic>
            <p:nvPicPr>
              <p:cNvPr id="310" name="Google Shape;310;p23"/>
              <p:cNvPicPr preferRelativeResize="0"/>
              <p:nvPr/>
            </p:nvPicPr>
            <p:blipFill rotWithShape="1">
              <a:blip r:embed="rId5">
                <a:alphaModFix/>
              </a:blip>
              <a:srcRect b="40055" l="0" r="0" t="0"/>
              <a:stretch/>
            </p:blipFill>
            <p:spPr>
              <a:xfrm rot="32">
                <a:off x="2722489" y="894131"/>
                <a:ext cx="532545" cy="4336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3">
                <a:off x="2804118" y="1251566"/>
                <a:ext cx="369291" cy="2126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2" name="Google Shape;312;p23"/>
            <p:cNvGrpSpPr/>
            <p:nvPr/>
          </p:nvGrpSpPr>
          <p:grpSpPr>
            <a:xfrm rot="919264">
              <a:off x="3846312" y="653450"/>
              <a:ext cx="446429" cy="477916"/>
              <a:chOff x="2722489" y="894129"/>
              <a:chExt cx="532545" cy="570106"/>
            </a:xfrm>
          </p:grpSpPr>
          <p:pic>
            <p:nvPicPr>
              <p:cNvPr id="313" name="Google Shape;313;p23"/>
              <p:cNvPicPr preferRelativeResize="0"/>
              <p:nvPr/>
            </p:nvPicPr>
            <p:blipFill rotWithShape="1">
              <a:blip r:embed="rId5">
                <a:alphaModFix/>
              </a:blip>
              <a:srcRect b="40055" l="0" r="0" t="0"/>
              <a:stretch/>
            </p:blipFill>
            <p:spPr>
              <a:xfrm rot="32">
                <a:off x="2722489" y="894131"/>
                <a:ext cx="532545" cy="4336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3">
                <a:off x="2804118" y="1251566"/>
                <a:ext cx="369291" cy="2126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5" name="Google Shape;315;p23"/>
            <p:cNvGrpSpPr/>
            <p:nvPr/>
          </p:nvGrpSpPr>
          <p:grpSpPr>
            <a:xfrm rot="-770968">
              <a:off x="5536688" y="857999"/>
              <a:ext cx="532569" cy="570131"/>
              <a:chOff x="2722489" y="894129"/>
              <a:chExt cx="532545" cy="570106"/>
            </a:xfrm>
          </p:grpSpPr>
          <p:pic>
            <p:nvPicPr>
              <p:cNvPr id="316" name="Google Shape;316;p23"/>
              <p:cNvPicPr preferRelativeResize="0"/>
              <p:nvPr/>
            </p:nvPicPr>
            <p:blipFill rotWithShape="1">
              <a:blip r:embed="rId5">
                <a:alphaModFix/>
              </a:blip>
              <a:srcRect b="40055" l="0" r="0" t="0"/>
              <a:stretch/>
            </p:blipFill>
            <p:spPr>
              <a:xfrm rot="32">
                <a:off x="2722489" y="894131"/>
                <a:ext cx="532545" cy="4336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7" name="Google Shape;317;p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3">
                <a:off x="2804118" y="1251566"/>
                <a:ext cx="369291" cy="2126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8" name="Google Shape;318;p23"/>
            <p:cNvGrpSpPr/>
            <p:nvPr/>
          </p:nvGrpSpPr>
          <p:grpSpPr>
            <a:xfrm>
              <a:off x="2972711" y="1480144"/>
              <a:ext cx="2304225" cy="3099150"/>
              <a:chOff x="3963615" y="1973526"/>
              <a:chExt cx="3072300" cy="4132200"/>
            </a:xfrm>
          </p:grpSpPr>
          <p:sp>
            <p:nvSpPr>
              <p:cNvPr id="319" name="Google Shape;319;p23"/>
              <p:cNvSpPr/>
              <p:nvPr/>
            </p:nvSpPr>
            <p:spPr>
              <a:xfrm rot="952103">
                <a:off x="4426724" y="2196671"/>
                <a:ext cx="2146082" cy="3685909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FAB0E5"/>
                  </a:gs>
                  <a:gs pos="90000">
                    <a:srgbClr val="000000">
                      <a:alpha val="20000"/>
                    </a:srgbClr>
                  </a:gs>
                  <a:gs pos="100000">
                    <a:srgbClr val="000000">
                      <a:alpha val="20000"/>
                    </a:srgbClr>
                  </a:gs>
                </a:gsLst>
                <a:lin ang="480012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0" name="Google Shape;320;p23"/>
              <p:cNvSpPr/>
              <p:nvPr/>
            </p:nvSpPr>
            <p:spPr>
              <a:xfrm>
                <a:off x="3963624" y="5367245"/>
                <a:ext cx="2049600" cy="377700"/>
              </a:xfrm>
              <a:prstGeom prst="ellipse">
                <a:avLst/>
              </a:prstGeom>
              <a:solidFill>
                <a:srgbClr val="FAB0E5">
                  <a:alpha val="40000"/>
                </a:srgbClr>
              </a:solidFill>
              <a:ln cap="rnd" cmpd="sng" w="19050">
                <a:solidFill>
                  <a:srgbClr val="F66EC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21" name="Google Shape;321;p23"/>
            <p:cNvGrpSpPr/>
            <p:nvPr/>
          </p:nvGrpSpPr>
          <p:grpSpPr>
            <a:xfrm>
              <a:off x="2134259" y="1105822"/>
              <a:ext cx="2467125" cy="3413700"/>
              <a:chOff x="2845679" y="1474430"/>
              <a:chExt cx="3289500" cy="4551600"/>
            </a:xfrm>
          </p:grpSpPr>
          <p:sp>
            <p:nvSpPr>
              <p:cNvPr id="322" name="Google Shape;322;p23"/>
              <p:cNvSpPr/>
              <p:nvPr/>
            </p:nvSpPr>
            <p:spPr>
              <a:xfrm rot="-912668">
                <a:off x="3342461" y="1703913"/>
                <a:ext cx="2295937" cy="4092634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FAB0E5"/>
                  </a:gs>
                  <a:gs pos="90000">
                    <a:srgbClr val="000000">
                      <a:alpha val="20000"/>
                    </a:srgbClr>
                  </a:gs>
                  <a:gs pos="100000">
                    <a:srgbClr val="000000">
                      <a:alpha val="20000"/>
                    </a:srgbClr>
                  </a:gs>
                </a:gsLst>
                <a:lin ang="480012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3" name="Google Shape;323;p23"/>
              <p:cNvSpPr/>
              <p:nvPr/>
            </p:nvSpPr>
            <p:spPr>
              <a:xfrm>
                <a:off x="3919538" y="5199009"/>
                <a:ext cx="2200200" cy="377700"/>
              </a:xfrm>
              <a:prstGeom prst="ellipse">
                <a:avLst/>
              </a:prstGeom>
              <a:solidFill>
                <a:srgbClr val="FAB0E5">
                  <a:alpha val="40000"/>
                </a:srgbClr>
              </a:solidFill>
              <a:ln cap="rnd" cmpd="sng" w="19050">
                <a:solidFill>
                  <a:srgbClr val="F66EC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24" name="Google Shape;324;p23"/>
            <p:cNvGrpSpPr/>
            <p:nvPr/>
          </p:nvGrpSpPr>
          <p:grpSpPr>
            <a:xfrm>
              <a:off x="5006675" y="1181873"/>
              <a:ext cx="2426723" cy="3258675"/>
              <a:chOff x="6675567" y="1575831"/>
              <a:chExt cx="3235631" cy="4344900"/>
            </a:xfrm>
          </p:grpSpPr>
          <p:sp>
            <p:nvSpPr>
              <p:cNvPr id="325" name="Google Shape;325;p23"/>
              <p:cNvSpPr/>
              <p:nvPr/>
            </p:nvSpPr>
            <p:spPr>
              <a:xfrm rot="-912610">
                <a:off x="7153805" y="1784240"/>
                <a:ext cx="2113123" cy="3928081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FAB0E5"/>
                  </a:gs>
                  <a:gs pos="90000">
                    <a:srgbClr val="000000">
                      <a:alpha val="20000"/>
                    </a:srgbClr>
                  </a:gs>
                  <a:gs pos="100000">
                    <a:srgbClr val="000000">
                      <a:alpha val="20000"/>
                    </a:srgbClr>
                  </a:gs>
                </a:gsLst>
                <a:lin ang="480012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6" name="Google Shape;326;p23"/>
              <p:cNvSpPr/>
              <p:nvPr/>
            </p:nvSpPr>
            <p:spPr>
              <a:xfrm>
                <a:off x="7649198" y="5477833"/>
                <a:ext cx="2262000" cy="377700"/>
              </a:xfrm>
              <a:prstGeom prst="ellipse">
                <a:avLst/>
              </a:prstGeom>
              <a:solidFill>
                <a:srgbClr val="FAB0E5">
                  <a:alpha val="40000"/>
                </a:srgbClr>
              </a:solidFill>
              <a:ln cap="rnd" cmpd="sng" w="19050">
                <a:solidFill>
                  <a:srgbClr val="F66EC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327" name="Google Shape;327;p23"/>
            <p:cNvGrpSpPr/>
            <p:nvPr/>
          </p:nvGrpSpPr>
          <p:grpSpPr>
            <a:xfrm>
              <a:off x="2447342" y="889890"/>
              <a:ext cx="2278283" cy="3429225"/>
              <a:chOff x="3263123" y="1186520"/>
              <a:chExt cx="3037710" cy="4572300"/>
            </a:xfrm>
          </p:grpSpPr>
          <p:sp>
            <p:nvSpPr>
              <p:cNvPr id="328" name="Google Shape;328;p23"/>
              <p:cNvSpPr/>
              <p:nvPr/>
            </p:nvSpPr>
            <p:spPr>
              <a:xfrm rot="752420">
                <a:off x="3766715" y="1364398"/>
                <a:ext cx="2101536" cy="4216542"/>
              </a:xfrm>
              <a:prstGeom prst="triangle">
                <a:avLst>
                  <a:gd fmla="val 50000" name="adj"/>
                </a:avLst>
              </a:prstGeom>
              <a:gradFill>
                <a:gsLst>
                  <a:gs pos="0">
                    <a:srgbClr val="FAB0E5"/>
                  </a:gs>
                  <a:gs pos="90000">
                    <a:srgbClr val="000000">
                      <a:alpha val="20000"/>
                    </a:srgbClr>
                  </a:gs>
                  <a:gs pos="100000">
                    <a:srgbClr val="000000">
                      <a:alpha val="20000"/>
                    </a:srgbClr>
                  </a:gs>
                </a:gsLst>
                <a:lin ang="4800126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9" name="Google Shape;329;p23"/>
              <p:cNvSpPr/>
              <p:nvPr/>
            </p:nvSpPr>
            <p:spPr>
              <a:xfrm>
                <a:off x="3263123" y="5186643"/>
                <a:ext cx="2117100" cy="377700"/>
              </a:xfrm>
              <a:prstGeom prst="ellipse">
                <a:avLst/>
              </a:prstGeom>
              <a:solidFill>
                <a:srgbClr val="FAB0E5">
                  <a:alpha val="40000"/>
                </a:srgbClr>
              </a:solidFill>
              <a:ln cap="rnd" cmpd="sng" w="19050">
                <a:solidFill>
                  <a:srgbClr val="F66EC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330" name="Google Shape;330;p23"/>
            <p:cNvSpPr/>
            <p:nvPr/>
          </p:nvSpPr>
          <p:spPr>
            <a:xfrm>
              <a:off x="2941439" y="3902273"/>
              <a:ext cx="1518046" cy="282179"/>
            </a:xfrm>
            <a:custGeom>
              <a:rect b="b" l="l" r="r" t="t"/>
              <a:pathLst>
                <a:path extrusionOk="0" h="376238" w="2024062">
                  <a:moveTo>
                    <a:pt x="819150" y="0"/>
                  </a:moveTo>
                  <a:lnTo>
                    <a:pt x="945356" y="9525"/>
                  </a:lnTo>
                  <a:lnTo>
                    <a:pt x="1071562" y="23813"/>
                  </a:lnTo>
                  <a:lnTo>
                    <a:pt x="1221581" y="50007"/>
                  </a:lnTo>
                  <a:lnTo>
                    <a:pt x="1340644" y="83344"/>
                  </a:lnTo>
                  <a:lnTo>
                    <a:pt x="1393031" y="102394"/>
                  </a:lnTo>
                  <a:lnTo>
                    <a:pt x="1414462" y="114300"/>
                  </a:lnTo>
                  <a:lnTo>
                    <a:pt x="1433512" y="128588"/>
                  </a:lnTo>
                  <a:lnTo>
                    <a:pt x="1450181" y="147638"/>
                  </a:lnTo>
                  <a:lnTo>
                    <a:pt x="1459706" y="169069"/>
                  </a:lnTo>
                  <a:lnTo>
                    <a:pt x="1459706" y="180975"/>
                  </a:lnTo>
                  <a:lnTo>
                    <a:pt x="1507331" y="180975"/>
                  </a:lnTo>
                  <a:lnTo>
                    <a:pt x="1554956" y="185738"/>
                  </a:lnTo>
                  <a:lnTo>
                    <a:pt x="1631156" y="190500"/>
                  </a:lnTo>
                  <a:lnTo>
                    <a:pt x="1785937" y="216694"/>
                  </a:lnTo>
                  <a:lnTo>
                    <a:pt x="1878806" y="235744"/>
                  </a:lnTo>
                  <a:lnTo>
                    <a:pt x="1950244" y="252413"/>
                  </a:lnTo>
                  <a:lnTo>
                    <a:pt x="2016919" y="280988"/>
                  </a:lnTo>
                  <a:lnTo>
                    <a:pt x="2024062" y="290513"/>
                  </a:lnTo>
                  <a:lnTo>
                    <a:pt x="1945481" y="304800"/>
                  </a:lnTo>
                  <a:lnTo>
                    <a:pt x="1854994" y="321469"/>
                  </a:lnTo>
                  <a:lnTo>
                    <a:pt x="1764506" y="338138"/>
                  </a:lnTo>
                  <a:lnTo>
                    <a:pt x="1654969" y="345282"/>
                  </a:lnTo>
                  <a:lnTo>
                    <a:pt x="1543050" y="354807"/>
                  </a:lnTo>
                  <a:lnTo>
                    <a:pt x="1414462" y="366713"/>
                  </a:lnTo>
                  <a:lnTo>
                    <a:pt x="1290637" y="369094"/>
                  </a:lnTo>
                  <a:lnTo>
                    <a:pt x="1140619" y="376238"/>
                  </a:lnTo>
                  <a:lnTo>
                    <a:pt x="942975" y="369094"/>
                  </a:lnTo>
                  <a:lnTo>
                    <a:pt x="773906" y="364332"/>
                  </a:lnTo>
                  <a:lnTo>
                    <a:pt x="647700" y="357188"/>
                  </a:lnTo>
                  <a:lnTo>
                    <a:pt x="609600" y="354807"/>
                  </a:lnTo>
                  <a:lnTo>
                    <a:pt x="504825" y="361950"/>
                  </a:lnTo>
                  <a:lnTo>
                    <a:pt x="402431" y="361950"/>
                  </a:lnTo>
                  <a:lnTo>
                    <a:pt x="233362" y="359569"/>
                  </a:lnTo>
                  <a:lnTo>
                    <a:pt x="114300" y="354807"/>
                  </a:lnTo>
                  <a:lnTo>
                    <a:pt x="45244" y="350044"/>
                  </a:lnTo>
                  <a:lnTo>
                    <a:pt x="47625" y="335757"/>
                  </a:lnTo>
                  <a:lnTo>
                    <a:pt x="59531" y="321469"/>
                  </a:lnTo>
                  <a:lnTo>
                    <a:pt x="73819" y="302419"/>
                  </a:lnTo>
                  <a:lnTo>
                    <a:pt x="100012" y="290513"/>
                  </a:lnTo>
                  <a:lnTo>
                    <a:pt x="126206" y="278607"/>
                  </a:lnTo>
                  <a:lnTo>
                    <a:pt x="135731" y="276225"/>
                  </a:lnTo>
                  <a:lnTo>
                    <a:pt x="95250" y="264319"/>
                  </a:lnTo>
                  <a:lnTo>
                    <a:pt x="59531" y="245269"/>
                  </a:lnTo>
                  <a:lnTo>
                    <a:pt x="33337" y="230982"/>
                  </a:lnTo>
                  <a:lnTo>
                    <a:pt x="14287" y="216694"/>
                  </a:lnTo>
                  <a:lnTo>
                    <a:pt x="7144" y="202407"/>
                  </a:lnTo>
                  <a:lnTo>
                    <a:pt x="0" y="188119"/>
                  </a:lnTo>
                  <a:lnTo>
                    <a:pt x="0" y="178594"/>
                  </a:lnTo>
                  <a:lnTo>
                    <a:pt x="7144" y="161925"/>
                  </a:lnTo>
                  <a:lnTo>
                    <a:pt x="19050" y="142875"/>
                  </a:lnTo>
                  <a:lnTo>
                    <a:pt x="47625" y="128588"/>
                  </a:lnTo>
                  <a:lnTo>
                    <a:pt x="69056" y="116682"/>
                  </a:lnTo>
                  <a:lnTo>
                    <a:pt x="150019" y="90488"/>
                  </a:lnTo>
                  <a:lnTo>
                    <a:pt x="230981" y="69057"/>
                  </a:lnTo>
                  <a:lnTo>
                    <a:pt x="314325" y="52388"/>
                  </a:lnTo>
                  <a:lnTo>
                    <a:pt x="400050" y="40482"/>
                  </a:lnTo>
                  <a:lnTo>
                    <a:pt x="514350" y="23813"/>
                  </a:lnTo>
                  <a:lnTo>
                    <a:pt x="647700" y="9525"/>
                  </a:lnTo>
                  <a:lnTo>
                    <a:pt x="819150" y="0"/>
                  </a:lnTo>
                  <a:close/>
                </a:path>
              </a:pathLst>
            </a:custGeom>
            <a:solidFill>
              <a:srgbClr val="8636DE">
                <a:alpha val="29800"/>
              </a:srgbClr>
            </a:solidFill>
            <a:ln cap="flat" cmpd="sng" w="12700">
              <a:solidFill>
                <a:srgbClr val="8636D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1" name="Google Shape;331;p23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32" name="Google Shape;332;p23"/>
          <p:cNvSpPr txBox="1"/>
          <p:nvPr/>
        </p:nvSpPr>
        <p:spPr>
          <a:xfrm>
            <a:off x="5846950" y="625500"/>
            <a:ext cx="3007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Модуль ESP32-CAM: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МК ESP32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Камера OV2640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Карта microSD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Построение 3D модели местности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339" name="Google Shape;339;p24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40" name="Google Shape;3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450" y="854100"/>
            <a:ext cx="4903112" cy="41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Обеспечение радиосвязи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346" name="Google Shape;346;p25"/>
          <p:cNvSpPr/>
          <p:nvPr/>
        </p:nvSpPr>
        <p:spPr>
          <a:xfrm>
            <a:off x="139950" y="2242600"/>
            <a:ext cx="1598700" cy="8319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Наземная приемная станция</a:t>
            </a:r>
            <a:endParaRPr sz="15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7" name="Google Shape;3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">
            <a:off x="96552" y="3225631"/>
            <a:ext cx="1962096" cy="39358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5"/>
          <p:cNvSpPr txBox="1"/>
          <p:nvPr/>
        </p:nvSpPr>
        <p:spPr>
          <a:xfrm>
            <a:off x="139950" y="3627650"/>
            <a:ext cx="159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11dBi</a:t>
            </a:r>
            <a:endParaRPr sz="15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2917875" y="2242500"/>
            <a:ext cx="1598700" cy="8319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МА</a:t>
            </a:r>
            <a:endParaRPr sz="15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>
            <a:off x="3277075" y="3627650"/>
            <a:ext cx="88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ru" sz="15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dBi</a:t>
            </a:r>
            <a:endParaRPr sz="15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1" name="Google Shape;351;p25"/>
          <p:cNvCxnSpPr>
            <a:stCxn id="349" idx="1"/>
            <a:endCxn id="346" idx="3"/>
          </p:cNvCxnSpPr>
          <p:nvPr/>
        </p:nvCxnSpPr>
        <p:spPr>
          <a:xfrm rot="10800000">
            <a:off x="1738575" y="2658450"/>
            <a:ext cx="1179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5"/>
          <p:cNvSpPr/>
          <p:nvPr/>
        </p:nvSpPr>
        <p:spPr>
          <a:xfrm>
            <a:off x="5877625" y="2242600"/>
            <a:ext cx="1598700" cy="8319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ДА</a:t>
            </a:r>
            <a:endParaRPr sz="15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25"/>
          <p:cNvSpPr/>
          <p:nvPr/>
        </p:nvSpPr>
        <p:spPr>
          <a:xfrm>
            <a:off x="5877625" y="789375"/>
            <a:ext cx="1598700" cy="8319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ДА</a:t>
            </a:r>
            <a:endParaRPr sz="15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4" name="Google Shape;354;p25"/>
          <p:cNvSpPr/>
          <p:nvPr/>
        </p:nvSpPr>
        <p:spPr>
          <a:xfrm>
            <a:off x="5877625" y="3739200"/>
            <a:ext cx="1598700" cy="8319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ДА</a:t>
            </a:r>
            <a:endParaRPr sz="15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5" name="Google Shape;355;p25"/>
          <p:cNvCxnSpPr>
            <a:stCxn id="349" idx="3"/>
            <a:endCxn id="352" idx="1"/>
          </p:cNvCxnSpPr>
          <p:nvPr/>
        </p:nvCxnSpPr>
        <p:spPr>
          <a:xfrm>
            <a:off x="4516575" y="2658450"/>
            <a:ext cx="1361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56" name="Google Shape;3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824" y="3282432"/>
            <a:ext cx="1598800" cy="27996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5"/>
          <p:cNvSpPr txBox="1"/>
          <p:nvPr/>
        </p:nvSpPr>
        <p:spPr>
          <a:xfrm>
            <a:off x="7365800" y="1575450"/>
            <a:ext cx="88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3dBi</a:t>
            </a:r>
            <a:endParaRPr sz="15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8" name="Google Shape;3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55688" y="1113112"/>
            <a:ext cx="900425" cy="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5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60" name="Google Shape;360;p25"/>
          <p:cNvSpPr txBox="1"/>
          <p:nvPr/>
        </p:nvSpPr>
        <p:spPr>
          <a:xfrm>
            <a:off x="530391" y="4749639"/>
            <a:ext cx="8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1" name="Google Shape;3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400" y="4059318"/>
            <a:ext cx="817800" cy="69034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5"/>
          <p:cNvSpPr txBox="1"/>
          <p:nvPr/>
        </p:nvSpPr>
        <p:spPr>
          <a:xfrm>
            <a:off x="3308316" y="4749639"/>
            <a:ext cx="8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8152416" y="1624464"/>
            <a:ext cx="8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4" name="Google Shape;3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2426" y="846762"/>
            <a:ext cx="817800" cy="690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25"/>
          <p:cNvCxnSpPr/>
          <p:nvPr/>
        </p:nvCxnSpPr>
        <p:spPr>
          <a:xfrm rot="10800000">
            <a:off x="5215825" y="1189925"/>
            <a:ext cx="66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6" name="Google Shape;366;p25"/>
          <p:cNvCxnSpPr/>
          <p:nvPr/>
        </p:nvCxnSpPr>
        <p:spPr>
          <a:xfrm rot="10800000">
            <a:off x="5215825" y="4155150"/>
            <a:ext cx="661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67" name="Google Shape;367;p25"/>
          <p:cNvCxnSpPr/>
          <p:nvPr/>
        </p:nvCxnSpPr>
        <p:spPr>
          <a:xfrm>
            <a:off x="5230300" y="1193650"/>
            <a:ext cx="0" cy="297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25"/>
          <p:cNvSpPr txBox="1"/>
          <p:nvPr/>
        </p:nvSpPr>
        <p:spPr>
          <a:xfrm>
            <a:off x="7365800" y="2964125"/>
            <a:ext cx="88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3dBi</a:t>
            </a:r>
            <a:endParaRPr sz="15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9" name="Google Shape;3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55688" y="2501787"/>
            <a:ext cx="900425" cy="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5"/>
          <p:cNvSpPr txBox="1"/>
          <p:nvPr/>
        </p:nvSpPr>
        <p:spPr>
          <a:xfrm>
            <a:off x="8152416" y="3013139"/>
            <a:ext cx="8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1" name="Google Shape;3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2426" y="2235437"/>
            <a:ext cx="817800" cy="6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 txBox="1"/>
          <p:nvPr/>
        </p:nvSpPr>
        <p:spPr>
          <a:xfrm>
            <a:off x="7365800" y="4452950"/>
            <a:ext cx="88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3dBi</a:t>
            </a:r>
            <a:endParaRPr sz="15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55688" y="3990612"/>
            <a:ext cx="900425" cy="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5"/>
          <p:cNvSpPr txBox="1"/>
          <p:nvPr/>
        </p:nvSpPr>
        <p:spPr>
          <a:xfrm>
            <a:off x="8152416" y="4501964"/>
            <a:ext cx="8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5" name="Google Shape;3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2426" y="3724262"/>
            <a:ext cx="817800" cy="69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275" y="4059318"/>
            <a:ext cx="817800" cy="69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Система поиска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8235950" y="869425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GPS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5713550" y="869425"/>
            <a:ext cx="23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звуковая сигнализация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4" name="Google Shape;3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350" y="129002"/>
            <a:ext cx="548700" cy="82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215" y="289325"/>
            <a:ext cx="997300" cy="5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191913" y="109416"/>
            <a:ext cx="636775" cy="8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7662" y="1709977"/>
            <a:ext cx="4866971" cy="291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686799">
            <a:off x="6389787" y="4463281"/>
            <a:ext cx="882700" cy="17706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6"/>
          <p:cNvSpPr/>
          <p:nvPr/>
        </p:nvSpPr>
        <p:spPr>
          <a:xfrm>
            <a:off x="5512475" y="2785625"/>
            <a:ext cx="108600" cy="10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6"/>
          <p:cNvSpPr/>
          <p:nvPr/>
        </p:nvSpPr>
        <p:spPr>
          <a:xfrm>
            <a:off x="6235900" y="2272000"/>
            <a:ext cx="108600" cy="10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6"/>
          <p:cNvSpPr/>
          <p:nvPr/>
        </p:nvSpPr>
        <p:spPr>
          <a:xfrm>
            <a:off x="7336750" y="3487350"/>
            <a:ext cx="108600" cy="10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6"/>
          <p:cNvSpPr/>
          <p:nvPr/>
        </p:nvSpPr>
        <p:spPr>
          <a:xfrm>
            <a:off x="8125275" y="2590300"/>
            <a:ext cx="108600" cy="10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6"/>
          <p:cNvSpPr txBox="1"/>
          <p:nvPr/>
        </p:nvSpPr>
        <p:spPr>
          <a:xfrm>
            <a:off x="6046300" y="1920250"/>
            <a:ext cx="51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Ch3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26"/>
          <p:cNvSpPr txBox="1"/>
          <p:nvPr/>
        </p:nvSpPr>
        <p:spPr>
          <a:xfrm>
            <a:off x="7935675" y="2294050"/>
            <a:ext cx="51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Ch4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7420575" y="3357000"/>
            <a:ext cx="51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Ch2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26"/>
          <p:cNvSpPr txBox="1"/>
          <p:nvPr/>
        </p:nvSpPr>
        <p:spPr>
          <a:xfrm>
            <a:off x="5322875" y="2405800"/>
            <a:ext cx="51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Ch1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7" name="Google Shape;397;p26"/>
          <p:cNvSpPr txBox="1"/>
          <p:nvPr/>
        </p:nvSpPr>
        <p:spPr>
          <a:xfrm>
            <a:off x="7017400" y="4551575"/>
            <a:ext cx="51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Ch1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26"/>
          <p:cNvSpPr txBox="1"/>
          <p:nvPr/>
        </p:nvSpPr>
        <p:spPr>
          <a:xfrm>
            <a:off x="4289375" y="869425"/>
            <a:ext cx="15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26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400" name="Google Shape;400;p26"/>
          <p:cNvCxnSpPr/>
          <p:nvPr/>
        </p:nvCxnSpPr>
        <p:spPr>
          <a:xfrm>
            <a:off x="216399" y="1952876"/>
            <a:ext cx="36051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1" name="Google Shape;401;p26"/>
          <p:cNvPicPr preferRelativeResize="0"/>
          <p:nvPr/>
        </p:nvPicPr>
        <p:blipFill rotWithShape="1">
          <a:blip r:embed="rId7">
            <a:alphaModFix/>
          </a:blip>
          <a:srcRect b="11433" l="0" r="31309" t="0"/>
          <a:stretch/>
        </p:blipFill>
        <p:spPr>
          <a:xfrm rot="-5400009">
            <a:off x="3506000" y="1853164"/>
            <a:ext cx="606350" cy="15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871" y="1763692"/>
            <a:ext cx="657725" cy="3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2400" y="1645225"/>
            <a:ext cx="757902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500" y="1645225"/>
            <a:ext cx="951320" cy="572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26"/>
          <p:cNvCxnSpPr/>
          <p:nvPr/>
        </p:nvCxnSpPr>
        <p:spPr>
          <a:xfrm>
            <a:off x="364072" y="4110141"/>
            <a:ext cx="24999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6" name="Google Shape;40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7">
            <a:off x="2418087" y="4033906"/>
            <a:ext cx="882700" cy="17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400" y="3843320"/>
            <a:ext cx="997299" cy="660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200" y="3836097"/>
            <a:ext cx="951325" cy="57270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6"/>
          <p:cNvSpPr txBox="1"/>
          <p:nvPr/>
        </p:nvSpPr>
        <p:spPr>
          <a:xfrm>
            <a:off x="0" y="1100150"/>
            <a:ext cx="34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Прием телеметрии (координаты GPS)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26"/>
          <p:cNvSpPr txBox="1"/>
          <p:nvPr/>
        </p:nvSpPr>
        <p:spPr>
          <a:xfrm>
            <a:off x="0" y="3110700"/>
            <a:ext cx="346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Определение направления по уровню сигнала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26"/>
          <p:cNvSpPr txBox="1"/>
          <p:nvPr/>
        </p:nvSpPr>
        <p:spPr>
          <a:xfrm>
            <a:off x="1315400" y="2218675"/>
            <a:ext cx="95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Raspberry PI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26"/>
          <p:cNvSpPr txBox="1"/>
          <p:nvPr/>
        </p:nvSpPr>
        <p:spPr>
          <a:xfrm>
            <a:off x="2344075" y="2218675"/>
            <a:ext cx="95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26"/>
          <p:cNvSpPr txBox="1"/>
          <p:nvPr/>
        </p:nvSpPr>
        <p:spPr>
          <a:xfrm>
            <a:off x="3256125" y="2201650"/>
            <a:ext cx="110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10dBi  (50 градусов ДН)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26"/>
          <p:cNvSpPr txBox="1"/>
          <p:nvPr/>
        </p:nvSpPr>
        <p:spPr>
          <a:xfrm>
            <a:off x="2205725" y="4574675"/>
            <a:ext cx="130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17dBi (24 градуса ДН)</a:t>
            </a:r>
            <a:endParaRPr sz="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Видеорегистрация полёта</a:t>
            </a:r>
            <a:endParaRPr>
              <a:solidFill>
                <a:srgbClr val="17DB3C"/>
              </a:solidFill>
            </a:endParaRPr>
          </a:p>
        </p:txBody>
      </p:sp>
      <p:pic>
        <p:nvPicPr>
          <p:cNvPr id="420" name="Google Shape;4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626475" y="745575"/>
            <a:ext cx="4349293" cy="41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7"/>
          <p:cNvPicPr preferRelativeResize="0"/>
          <p:nvPr/>
        </p:nvPicPr>
        <p:blipFill rotWithShape="1">
          <a:blip r:embed="rId4">
            <a:alphaModFix/>
          </a:blip>
          <a:srcRect b="15531" l="15531" r="15531" t="15531"/>
          <a:stretch/>
        </p:blipFill>
        <p:spPr>
          <a:xfrm>
            <a:off x="295575" y="3023400"/>
            <a:ext cx="1698100" cy="16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7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2129475" y="3482300"/>
            <a:ext cx="1632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Видеокамера SQ11</a:t>
            </a:r>
            <a:endParaRPr sz="18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4" name="Google Shape;424;p27"/>
          <p:cNvSpPr txBox="1"/>
          <p:nvPr/>
        </p:nvSpPr>
        <p:spPr>
          <a:xfrm>
            <a:off x="143175" y="914875"/>
            <a:ext cx="5952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Регистрация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DB3C"/>
              </a:buClr>
              <a:buSzPts val="1800"/>
              <a:buFont typeface="Proxima Nova"/>
              <a:buChar char="●"/>
            </a:pPr>
            <a:r>
              <a:rPr lang="ru" sz="18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факта обеспечения вертикальной ориентации</a:t>
            </a:r>
            <a:endParaRPr sz="18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DB3C"/>
              </a:buClr>
              <a:buSzPts val="1800"/>
              <a:buFont typeface="Proxima Nova"/>
              <a:buChar char="●"/>
            </a:pPr>
            <a:r>
              <a:rPr lang="ru" sz="18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работы механизма раскрытия парашюта</a:t>
            </a:r>
            <a:endParaRPr sz="18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DB3C"/>
              </a:buClr>
              <a:buSzPts val="1800"/>
              <a:buFont typeface="Proxima Nova"/>
              <a:buChar char="●"/>
            </a:pPr>
            <a:r>
              <a:rPr lang="ru" sz="18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отделения дочерних аппаратов</a:t>
            </a:r>
            <a:endParaRPr sz="18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DB3C"/>
              </a:buClr>
              <a:buSzPts val="1800"/>
              <a:buFont typeface="Proxima Nova"/>
              <a:buChar char="●"/>
            </a:pPr>
            <a:r>
              <a:rPr lang="ru" sz="18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прекрасных видов</a:t>
            </a:r>
            <a:endParaRPr sz="18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Системы материнского аппарата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4069200" y="701700"/>
            <a:ext cx="100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Аппарат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1" name="Google Shape;431;p28"/>
          <p:cNvCxnSpPr>
            <a:endCxn id="432" idx="0"/>
          </p:cNvCxnSpPr>
          <p:nvPr/>
        </p:nvCxnSpPr>
        <p:spPr>
          <a:xfrm>
            <a:off x="3902413" y="925900"/>
            <a:ext cx="0" cy="3282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28"/>
          <p:cNvSpPr txBox="1"/>
          <p:nvPr/>
        </p:nvSpPr>
        <p:spPr>
          <a:xfrm>
            <a:off x="3475663" y="1254100"/>
            <a:ext cx="8535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спасения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28"/>
          <p:cNvSpPr txBox="1"/>
          <p:nvPr/>
        </p:nvSpPr>
        <p:spPr>
          <a:xfrm>
            <a:off x="3475625" y="2324650"/>
            <a:ext cx="85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купольный</a:t>
            </a:r>
            <a:b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парашют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4" name="Google Shape;434;p28"/>
          <p:cNvCxnSpPr>
            <a:stCxn id="430" idx="1"/>
          </p:cNvCxnSpPr>
          <p:nvPr/>
        </p:nvCxnSpPr>
        <p:spPr>
          <a:xfrm rot="10800000">
            <a:off x="730500" y="917250"/>
            <a:ext cx="33387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28"/>
          <p:cNvCxnSpPr/>
          <p:nvPr/>
        </p:nvCxnSpPr>
        <p:spPr>
          <a:xfrm>
            <a:off x="3040563" y="918750"/>
            <a:ext cx="0" cy="3468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28"/>
          <p:cNvSpPr txBox="1"/>
          <p:nvPr/>
        </p:nvSpPr>
        <p:spPr>
          <a:xfrm>
            <a:off x="2655362" y="1254100"/>
            <a:ext cx="7668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поиска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7" name="Google Shape;4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962" y="1817106"/>
            <a:ext cx="393600" cy="5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8"/>
          <p:cNvSpPr txBox="1"/>
          <p:nvPr/>
        </p:nvSpPr>
        <p:spPr>
          <a:xfrm>
            <a:off x="2655361" y="2324638"/>
            <a:ext cx="76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пищалка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28"/>
          <p:cNvSpPr txBox="1"/>
          <p:nvPr/>
        </p:nvSpPr>
        <p:spPr>
          <a:xfrm>
            <a:off x="2633611" y="3102556"/>
            <a:ext cx="81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0" name="Google Shape;4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285" y="3396185"/>
            <a:ext cx="708953" cy="4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28"/>
          <p:cNvSpPr txBox="1"/>
          <p:nvPr/>
        </p:nvSpPr>
        <p:spPr>
          <a:xfrm>
            <a:off x="2709661" y="3750488"/>
            <a:ext cx="6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XQ-02A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2" name="Google Shape;442;p28"/>
          <p:cNvCxnSpPr/>
          <p:nvPr/>
        </p:nvCxnSpPr>
        <p:spPr>
          <a:xfrm>
            <a:off x="1927450" y="925975"/>
            <a:ext cx="0" cy="3396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28"/>
          <p:cNvSpPr txBox="1"/>
          <p:nvPr/>
        </p:nvSpPr>
        <p:spPr>
          <a:xfrm>
            <a:off x="1260088" y="1254100"/>
            <a:ext cx="13311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электропитания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28"/>
          <p:cNvSpPr txBox="1"/>
          <p:nvPr/>
        </p:nvSpPr>
        <p:spPr>
          <a:xfrm>
            <a:off x="1336138" y="2324638"/>
            <a:ext cx="117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аккумуляторные</a:t>
            </a: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 батареи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5" name="Google Shape;4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7837" y="2675100"/>
            <a:ext cx="615601" cy="6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8"/>
          <p:cNvSpPr txBox="1"/>
          <p:nvPr/>
        </p:nvSpPr>
        <p:spPr>
          <a:xfrm>
            <a:off x="1542238" y="3102556"/>
            <a:ext cx="76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INA219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7" name="Google Shape;44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938" y="3220321"/>
            <a:ext cx="911400" cy="78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8"/>
          <p:cNvSpPr txBox="1"/>
          <p:nvPr/>
        </p:nvSpPr>
        <p:spPr>
          <a:xfrm>
            <a:off x="1580188" y="3750488"/>
            <a:ext cx="6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mp1584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9" name="Google Shape;449;p28"/>
          <p:cNvCxnSpPr/>
          <p:nvPr/>
        </p:nvCxnSpPr>
        <p:spPr>
          <a:xfrm>
            <a:off x="725700" y="940450"/>
            <a:ext cx="0" cy="3252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8"/>
          <p:cNvSpPr txBox="1"/>
          <p:nvPr/>
        </p:nvSpPr>
        <p:spPr>
          <a:xfrm>
            <a:off x="246450" y="1254100"/>
            <a:ext cx="9549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измерений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1" name="Google Shape;45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05762" y="1848026"/>
            <a:ext cx="436275" cy="5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8"/>
          <p:cNvSpPr txBox="1"/>
          <p:nvPr/>
        </p:nvSpPr>
        <p:spPr>
          <a:xfrm>
            <a:off x="268200" y="2324638"/>
            <a:ext cx="91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BME280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3" name="Google Shape;45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495887" y="2660976"/>
            <a:ext cx="456026" cy="6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8"/>
          <p:cNvSpPr txBox="1"/>
          <p:nvPr/>
        </p:nvSpPr>
        <p:spPr>
          <a:xfrm>
            <a:off x="268200" y="3102556"/>
            <a:ext cx="91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NEO-6M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5" name="Google Shape;45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526537" y="3976762"/>
            <a:ext cx="420900" cy="4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585355" y="3384203"/>
            <a:ext cx="326200" cy="4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8"/>
          <p:cNvSpPr txBox="1"/>
          <p:nvPr/>
        </p:nvSpPr>
        <p:spPr>
          <a:xfrm>
            <a:off x="221100" y="3750488"/>
            <a:ext cx="100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LIS3MDL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8" name="Google Shape;458;p28"/>
          <p:cNvSpPr txBox="1"/>
          <p:nvPr/>
        </p:nvSpPr>
        <p:spPr>
          <a:xfrm>
            <a:off x="221100" y="4289400"/>
            <a:ext cx="100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LISM6DSL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9" name="Google Shape;459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5887" y="4518000"/>
            <a:ext cx="456026" cy="4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8"/>
          <p:cNvSpPr txBox="1"/>
          <p:nvPr/>
        </p:nvSpPr>
        <p:spPr>
          <a:xfrm>
            <a:off x="318750" y="4772300"/>
            <a:ext cx="81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VT91N1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1" name="Google Shape;461;p28"/>
          <p:cNvCxnSpPr>
            <a:endCxn id="430" idx="3"/>
          </p:cNvCxnSpPr>
          <p:nvPr/>
        </p:nvCxnSpPr>
        <p:spPr>
          <a:xfrm rot="10800000">
            <a:off x="5074800" y="917250"/>
            <a:ext cx="28827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28"/>
          <p:cNvCxnSpPr/>
          <p:nvPr/>
        </p:nvCxnSpPr>
        <p:spPr>
          <a:xfrm>
            <a:off x="4945250" y="1056200"/>
            <a:ext cx="0" cy="2094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8"/>
          <p:cNvSpPr txBox="1"/>
          <p:nvPr/>
        </p:nvSpPr>
        <p:spPr>
          <a:xfrm>
            <a:off x="4410050" y="1254100"/>
            <a:ext cx="10704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управления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4" name="Google Shape;464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16138" y="1785601"/>
            <a:ext cx="658200" cy="6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 txBox="1"/>
          <p:nvPr/>
        </p:nvSpPr>
        <p:spPr>
          <a:xfrm>
            <a:off x="4518488" y="2324638"/>
            <a:ext cx="85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STM32F401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6" name="Google Shape;466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4518488" y="2479951"/>
            <a:ext cx="853500" cy="8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8"/>
          <p:cNvSpPr txBox="1"/>
          <p:nvPr/>
        </p:nvSpPr>
        <p:spPr>
          <a:xfrm>
            <a:off x="4279688" y="3102556"/>
            <a:ext cx="133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мотор редуктора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8" name="Google Shape;468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99788" y="3364223"/>
            <a:ext cx="690900" cy="50018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8"/>
          <p:cNvSpPr txBox="1"/>
          <p:nvPr/>
        </p:nvSpPr>
        <p:spPr>
          <a:xfrm>
            <a:off x="4301438" y="3750488"/>
            <a:ext cx="128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кнопки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0" name="Google Shape;470;p28"/>
          <p:cNvSpPr txBox="1"/>
          <p:nvPr/>
        </p:nvSpPr>
        <p:spPr>
          <a:xfrm>
            <a:off x="7197400" y="1246025"/>
            <a:ext cx="15552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</a:t>
            </a: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видеонаблюдения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1" name="Google Shape;471;p28"/>
          <p:cNvSpPr txBox="1"/>
          <p:nvPr/>
        </p:nvSpPr>
        <p:spPr>
          <a:xfrm>
            <a:off x="7403500" y="2324650"/>
            <a:ext cx="11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ESP32CAM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2" name="Google Shape;472;p28"/>
          <p:cNvPicPr preferRelativeResize="0"/>
          <p:nvPr/>
        </p:nvPicPr>
        <p:blipFill rotWithShape="1">
          <a:blip r:embed="rId15">
            <a:alphaModFix/>
          </a:blip>
          <a:srcRect b="15531" l="15531" r="15531" t="15531"/>
          <a:stretch/>
        </p:blipFill>
        <p:spPr>
          <a:xfrm>
            <a:off x="7708325" y="2640025"/>
            <a:ext cx="533350" cy="5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8"/>
          <p:cNvSpPr txBox="1"/>
          <p:nvPr/>
        </p:nvSpPr>
        <p:spPr>
          <a:xfrm>
            <a:off x="7497550" y="3102556"/>
            <a:ext cx="95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SQ11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28"/>
          <p:cNvSpPr txBox="1"/>
          <p:nvPr/>
        </p:nvSpPr>
        <p:spPr>
          <a:xfrm>
            <a:off x="5561325" y="1246025"/>
            <a:ext cx="15552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хранения и передачи данных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5" name="Google Shape;475;p28"/>
          <p:cNvCxnSpPr/>
          <p:nvPr/>
        </p:nvCxnSpPr>
        <p:spPr>
          <a:xfrm>
            <a:off x="7975000" y="922100"/>
            <a:ext cx="0" cy="3252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6" name="Google Shape;476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08363" y="1815334"/>
            <a:ext cx="598749" cy="59876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8"/>
          <p:cNvSpPr txBox="1"/>
          <p:nvPr/>
        </p:nvSpPr>
        <p:spPr>
          <a:xfrm>
            <a:off x="5929288" y="2250000"/>
            <a:ext cx="75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SD-карта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28"/>
          <p:cNvSpPr txBox="1"/>
          <p:nvPr/>
        </p:nvSpPr>
        <p:spPr>
          <a:xfrm>
            <a:off x="5954599" y="3102556"/>
            <a:ext cx="81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9" name="Google Shape;4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650" y="3411792"/>
            <a:ext cx="658199" cy="40504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8"/>
          <p:cNvSpPr txBox="1"/>
          <p:nvPr/>
        </p:nvSpPr>
        <p:spPr>
          <a:xfrm>
            <a:off x="6030649" y="3750488"/>
            <a:ext cx="6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XQ-02A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1" name="Google Shape;481;p28"/>
          <p:cNvCxnSpPr/>
          <p:nvPr/>
        </p:nvCxnSpPr>
        <p:spPr>
          <a:xfrm>
            <a:off x="6338925" y="925975"/>
            <a:ext cx="0" cy="3396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2" name="Google Shape;482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41187" y="2707007"/>
            <a:ext cx="598750" cy="505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60362" y="2707007"/>
            <a:ext cx="598750" cy="505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8"/>
          <p:cNvPicPr preferRelativeResize="0"/>
          <p:nvPr/>
        </p:nvPicPr>
        <p:blipFill rotWithShape="1">
          <a:blip r:embed="rId18">
            <a:alphaModFix/>
          </a:blip>
          <a:srcRect b="30733" l="0" r="0" t="0"/>
          <a:stretch/>
        </p:blipFill>
        <p:spPr>
          <a:xfrm>
            <a:off x="3615000" y="1822201"/>
            <a:ext cx="621700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8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86" name="Google Shape;486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569850" y="1833287"/>
            <a:ext cx="810300" cy="562827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8"/>
          <p:cNvSpPr txBox="1"/>
          <p:nvPr/>
        </p:nvSpPr>
        <p:spPr>
          <a:xfrm>
            <a:off x="2557400" y="4131500"/>
            <a:ext cx="155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Входят функционально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8" name="Google Shape;488;p28"/>
          <p:cNvSpPr/>
          <p:nvPr/>
        </p:nvSpPr>
        <p:spPr>
          <a:xfrm>
            <a:off x="2640475" y="2662175"/>
            <a:ext cx="788400" cy="142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5400000">
            <a:off x="1461775" y="1659000"/>
            <a:ext cx="911400" cy="9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9"/>
          <p:cNvSpPr/>
          <p:nvPr/>
        </p:nvSpPr>
        <p:spPr>
          <a:xfrm>
            <a:off x="2640475" y="2662175"/>
            <a:ext cx="788400" cy="788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Системы дочернего аппарата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496" name="Google Shape;496;p29"/>
          <p:cNvSpPr txBox="1"/>
          <p:nvPr/>
        </p:nvSpPr>
        <p:spPr>
          <a:xfrm>
            <a:off x="4069200" y="701700"/>
            <a:ext cx="100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Аппарат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7" name="Google Shape;497;p29"/>
          <p:cNvCxnSpPr>
            <a:endCxn id="498" idx="0"/>
          </p:cNvCxnSpPr>
          <p:nvPr/>
        </p:nvCxnSpPr>
        <p:spPr>
          <a:xfrm>
            <a:off x="3902413" y="925900"/>
            <a:ext cx="0" cy="3282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9"/>
          <p:cNvSpPr txBox="1"/>
          <p:nvPr/>
        </p:nvSpPr>
        <p:spPr>
          <a:xfrm>
            <a:off x="3475663" y="1254100"/>
            <a:ext cx="8535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спасения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9" name="Google Shape;499;p29"/>
          <p:cNvSpPr txBox="1"/>
          <p:nvPr/>
        </p:nvSpPr>
        <p:spPr>
          <a:xfrm>
            <a:off x="3475625" y="2324650"/>
            <a:ext cx="85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купольный</a:t>
            </a:r>
            <a:b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парашют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0" name="Google Shape;500;p29"/>
          <p:cNvCxnSpPr>
            <a:stCxn id="496" idx="1"/>
          </p:cNvCxnSpPr>
          <p:nvPr/>
        </p:nvCxnSpPr>
        <p:spPr>
          <a:xfrm rot="10800000">
            <a:off x="716100" y="917250"/>
            <a:ext cx="33531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29"/>
          <p:cNvCxnSpPr/>
          <p:nvPr/>
        </p:nvCxnSpPr>
        <p:spPr>
          <a:xfrm>
            <a:off x="3040563" y="918750"/>
            <a:ext cx="0" cy="3468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29"/>
          <p:cNvSpPr txBox="1"/>
          <p:nvPr/>
        </p:nvSpPr>
        <p:spPr>
          <a:xfrm>
            <a:off x="2655362" y="1254100"/>
            <a:ext cx="7668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поиска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3" name="Google Shape;5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962" y="1817106"/>
            <a:ext cx="393600" cy="5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9"/>
          <p:cNvSpPr txBox="1"/>
          <p:nvPr/>
        </p:nvSpPr>
        <p:spPr>
          <a:xfrm>
            <a:off x="2655361" y="2324638"/>
            <a:ext cx="76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пищалка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2633611" y="3102556"/>
            <a:ext cx="81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6" name="Google Shape;506;p29"/>
          <p:cNvCxnSpPr/>
          <p:nvPr/>
        </p:nvCxnSpPr>
        <p:spPr>
          <a:xfrm>
            <a:off x="1927450" y="925975"/>
            <a:ext cx="0" cy="3396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29"/>
          <p:cNvSpPr txBox="1"/>
          <p:nvPr/>
        </p:nvSpPr>
        <p:spPr>
          <a:xfrm>
            <a:off x="1260088" y="1254100"/>
            <a:ext cx="13311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электропитания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29"/>
          <p:cNvSpPr txBox="1"/>
          <p:nvPr/>
        </p:nvSpPr>
        <p:spPr>
          <a:xfrm>
            <a:off x="1336138" y="2324638"/>
            <a:ext cx="117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аккумуляторные батареи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9" name="Google Shape;5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888" y="2587146"/>
            <a:ext cx="911400" cy="78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9"/>
          <p:cNvSpPr txBox="1"/>
          <p:nvPr/>
        </p:nvSpPr>
        <p:spPr>
          <a:xfrm>
            <a:off x="1574938" y="3140163"/>
            <a:ext cx="69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mp1584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1" name="Google Shape;511;p29"/>
          <p:cNvCxnSpPr/>
          <p:nvPr/>
        </p:nvCxnSpPr>
        <p:spPr>
          <a:xfrm>
            <a:off x="725700" y="940450"/>
            <a:ext cx="0" cy="3252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29"/>
          <p:cNvSpPr txBox="1"/>
          <p:nvPr/>
        </p:nvSpPr>
        <p:spPr>
          <a:xfrm>
            <a:off x="246450" y="1254100"/>
            <a:ext cx="9549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измерений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3" name="Google Shape;5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05762" y="1848026"/>
            <a:ext cx="436275" cy="5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9"/>
          <p:cNvSpPr txBox="1"/>
          <p:nvPr/>
        </p:nvSpPr>
        <p:spPr>
          <a:xfrm>
            <a:off x="268200" y="2324638"/>
            <a:ext cx="91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BME280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5" name="Google Shape;51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95887" y="2660976"/>
            <a:ext cx="456026" cy="6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9"/>
          <p:cNvSpPr txBox="1"/>
          <p:nvPr/>
        </p:nvSpPr>
        <p:spPr>
          <a:xfrm>
            <a:off x="268200" y="3102556"/>
            <a:ext cx="91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NEO-7M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7" name="Google Shape;51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26537" y="3976762"/>
            <a:ext cx="420900" cy="4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585355" y="3384203"/>
            <a:ext cx="326200" cy="4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9"/>
          <p:cNvSpPr txBox="1"/>
          <p:nvPr/>
        </p:nvSpPr>
        <p:spPr>
          <a:xfrm>
            <a:off x="221100" y="3750488"/>
            <a:ext cx="100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LIS3MDL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0" name="Google Shape;520;p29"/>
          <p:cNvSpPr txBox="1"/>
          <p:nvPr/>
        </p:nvSpPr>
        <p:spPr>
          <a:xfrm>
            <a:off x="221100" y="4289400"/>
            <a:ext cx="100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LISM6DSL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21" name="Google Shape;521;p29"/>
          <p:cNvCxnSpPr>
            <a:endCxn id="496" idx="3"/>
          </p:cNvCxnSpPr>
          <p:nvPr/>
        </p:nvCxnSpPr>
        <p:spPr>
          <a:xfrm rot="10800000">
            <a:off x="5074800" y="917250"/>
            <a:ext cx="29046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29"/>
          <p:cNvCxnSpPr/>
          <p:nvPr/>
        </p:nvCxnSpPr>
        <p:spPr>
          <a:xfrm>
            <a:off x="4945250" y="1056200"/>
            <a:ext cx="0" cy="2094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29"/>
          <p:cNvSpPr txBox="1"/>
          <p:nvPr/>
        </p:nvSpPr>
        <p:spPr>
          <a:xfrm>
            <a:off x="4410050" y="1254100"/>
            <a:ext cx="10704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управления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4" name="Google Shape;52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6138" y="1785601"/>
            <a:ext cx="658200" cy="6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9"/>
          <p:cNvSpPr txBox="1"/>
          <p:nvPr/>
        </p:nvSpPr>
        <p:spPr>
          <a:xfrm>
            <a:off x="4518488" y="2324638"/>
            <a:ext cx="85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STM32F103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6" name="Google Shape;526;p29"/>
          <p:cNvSpPr txBox="1"/>
          <p:nvPr/>
        </p:nvSpPr>
        <p:spPr>
          <a:xfrm>
            <a:off x="7197400" y="1246025"/>
            <a:ext cx="15552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видеонаблюдения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7" name="Google Shape;52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9850" y="1833287"/>
            <a:ext cx="810300" cy="562827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9"/>
          <p:cNvSpPr txBox="1"/>
          <p:nvPr/>
        </p:nvSpPr>
        <p:spPr>
          <a:xfrm>
            <a:off x="7403500" y="2324650"/>
            <a:ext cx="11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ESP32CAM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29"/>
          <p:cNvSpPr txBox="1"/>
          <p:nvPr/>
        </p:nvSpPr>
        <p:spPr>
          <a:xfrm>
            <a:off x="5561325" y="1246025"/>
            <a:ext cx="1555200" cy="5163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000" spcFirstLastPara="1" rIns="91425" wrap="square" tIns="54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Система хранения и передачи данных</a:t>
            </a:r>
            <a:endParaRPr sz="12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30" name="Google Shape;530;p29"/>
          <p:cNvCxnSpPr/>
          <p:nvPr/>
        </p:nvCxnSpPr>
        <p:spPr>
          <a:xfrm>
            <a:off x="7975000" y="922100"/>
            <a:ext cx="0" cy="3252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1" name="Google Shape;531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88375" y="1879589"/>
            <a:ext cx="658200" cy="522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29"/>
          <p:cNvCxnSpPr/>
          <p:nvPr/>
        </p:nvCxnSpPr>
        <p:spPr>
          <a:xfrm>
            <a:off x="6347050" y="925975"/>
            <a:ext cx="0" cy="3396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3" name="Google Shape;533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41187" y="2707007"/>
            <a:ext cx="598750" cy="505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9"/>
          <p:cNvPicPr preferRelativeResize="0"/>
          <p:nvPr/>
        </p:nvPicPr>
        <p:blipFill rotWithShape="1">
          <a:blip r:embed="rId13">
            <a:alphaModFix/>
          </a:blip>
          <a:srcRect b="30733" l="0" r="0" t="0"/>
          <a:stretch/>
        </p:blipFill>
        <p:spPr>
          <a:xfrm>
            <a:off x="3615000" y="1822201"/>
            <a:ext cx="621700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9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36" name="Google Shape;536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08363" y="1815334"/>
            <a:ext cx="598749" cy="59876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9"/>
          <p:cNvSpPr txBox="1"/>
          <p:nvPr/>
        </p:nvSpPr>
        <p:spPr>
          <a:xfrm>
            <a:off x="5929288" y="2250000"/>
            <a:ext cx="75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SD-карта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8" name="Google Shape;538;p29"/>
          <p:cNvSpPr txBox="1"/>
          <p:nvPr/>
        </p:nvSpPr>
        <p:spPr>
          <a:xfrm>
            <a:off x="5954599" y="3102556"/>
            <a:ext cx="81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9" name="Google Shape;539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60362" y="2707007"/>
            <a:ext cx="598750" cy="50543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9"/>
          <p:cNvSpPr txBox="1"/>
          <p:nvPr/>
        </p:nvSpPr>
        <p:spPr>
          <a:xfrm>
            <a:off x="2557400" y="3445700"/>
            <a:ext cx="155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Входят функционально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0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0"/>
          <p:cNvSpPr txBox="1"/>
          <p:nvPr>
            <p:ph type="title"/>
          </p:nvPr>
        </p:nvSpPr>
        <p:spPr>
          <a:xfrm>
            <a:off x="97200" y="129000"/>
            <a:ext cx="71592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Компоновка МА [верхний модуль]</a:t>
            </a:r>
            <a:endParaRPr>
              <a:solidFill>
                <a:srgbClr val="17DB3C"/>
              </a:solidFill>
            </a:endParaRPr>
          </a:p>
        </p:txBody>
      </p:sp>
      <p:pic>
        <p:nvPicPr>
          <p:cNvPr id="547" name="Google Shape;5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15" y="1199434"/>
            <a:ext cx="3565943" cy="3328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30"/>
          <p:cNvCxnSpPr>
            <a:endCxn id="549" idx="3"/>
          </p:cNvCxnSpPr>
          <p:nvPr/>
        </p:nvCxnSpPr>
        <p:spPr>
          <a:xfrm rot="10800000">
            <a:off x="4662075" y="4320800"/>
            <a:ext cx="1401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30"/>
          <p:cNvSpPr txBox="1"/>
          <p:nvPr/>
        </p:nvSpPr>
        <p:spPr>
          <a:xfrm>
            <a:off x="3085275" y="4120700"/>
            <a:ext cx="15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вигатель юбки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0" name="Google Shape;550;p30"/>
          <p:cNvCxnSpPr>
            <a:endCxn id="551" idx="1"/>
          </p:cNvCxnSpPr>
          <p:nvPr/>
        </p:nvCxnSpPr>
        <p:spPr>
          <a:xfrm>
            <a:off x="6107126" y="3797925"/>
            <a:ext cx="1945500" cy="39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30"/>
          <p:cNvSpPr txBox="1"/>
          <p:nvPr/>
        </p:nvSpPr>
        <p:spPr>
          <a:xfrm>
            <a:off x="8052626" y="3991725"/>
            <a:ext cx="9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Катушка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2" name="Google Shape;552;p30"/>
          <p:cNvCxnSpPr>
            <a:endCxn id="553" idx="3"/>
          </p:cNvCxnSpPr>
          <p:nvPr/>
        </p:nvCxnSpPr>
        <p:spPr>
          <a:xfrm rot="10800000">
            <a:off x="4425674" y="3721713"/>
            <a:ext cx="73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30"/>
          <p:cNvCxnSpPr>
            <a:endCxn id="555" idx="3"/>
          </p:cNvCxnSpPr>
          <p:nvPr/>
        </p:nvCxnSpPr>
        <p:spPr>
          <a:xfrm rot="10800000">
            <a:off x="4530073" y="3014925"/>
            <a:ext cx="839100" cy="124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0"/>
          <p:cNvSpPr txBox="1"/>
          <p:nvPr/>
        </p:nvSpPr>
        <p:spPr>
          <a:xfrm>
            <a:off x="3085273" y="2707125"/>
            <a:ext cx="144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ружина сегмента юбки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6" name="Google Shape;556;p30"/>
          <p:cNvCxnSpPr>
            <a:endCxn id="557" idx="1"/>
          </p:cNvCxnSpPr>
          <p:nvPr/>
        </p:nvCxnSpPr>
        <p:spPr>
          <a:xfrm>
            <a:off x="6201028" y="2720056"/>
            <a:ext cx="1224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30"/>
          <p:cNvSpPr txBox="1"/>
          <p:nvPr/>
        </p:nvSpPr>
        <p:spPr>
          <a:xfrm>
            <a:off x="7425928" y="2519956"/>
            <a:ext cx="15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Ветро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генератор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8" name="Google Shape;558;p30"/>
          <p:cNvCxnSpPr>
            <a:endCxn id="559" idx="1"/>
          </p:cNvCxnSpPr>
          <p:nvPr/>
        </p:nvCxnSpPr>
        <p:spPr>
          <a:xfrm>
            <a:off x="6476175" y="1844875"/>
            <a:ext cx="870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30"/>
          <p:cNvSpPr txBox="1"/>
          <p:nvPr/>
        </p:nvSpPr>
        <p:spPr>
          <a:xfrm>
            <a:off x="7346475" y="1537075"/>
            <a:ext cx="166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бтекатель ветрогенератора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3" name="Google Shape;553;p30"/>
          <p:cNvSpPr txBox="1"/>
          <p:nvPr/>
        </p:nvSpPr>
        <p:spPr>
          <a:xfrm>
            <a:off x="3085274" y="3521613"/>
            <a:ext cx="13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Сегмент 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юбки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" name="Google Shape;560;p30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61" name="Google Shape;5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50" y="701700"/>
            <a:ext cx="1668925" cy="4305618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0"/>
          <p:cNvSpPr/>
          <p:nvPr/>
        </p:nvSpPr>
        <p:spPr>
          <a:xfrm flipH="1" rot="-5400000">
            <a:off x="1026750" y="2975625"/>
            <a:ext cx="2806500" cy="1080000"/>
          </a:xfrm>
          <a:prstGeom prst="rtTriangl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0"/>
          <p:cNvSpPr/>
          <p:nvPr/>
        </p:nvSpPr>
        <p:spPr>
          <a:xfrm flipH="1" rot="-5400000">
            <a:off x="1753200" y="896400"/>
            <a:ext cx="1353600" cy="1080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770" y="1720245"/>
            <a:ext cx="2825153" cy="278075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1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1"/>
          <p:cNvSpPr txBox="1"/>
          <p:nvPr>
            <p:ph type="title"/>
          </p:nvPr>
        </p:nvSpPr>
        <p:spPr>
          <a:xfrm>
            <a:off x="96550" y="129000"/>
            <a:ext cx="66846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Компоновка МА [средний модуль]</a:t>
            </a:r>
            <a:endParaRPr>
              <a:solidFill>
                <a:srgbClr val="17DB3C"/>
              </a:solidFill>
            </a:endParaRPr>
          </a:p>
        </p:txBody>
      </p:sp>
      <p:cxnSp>
        <p:nvCxnSpPr>
          <p:cNvPr id="571" name="Google Shape;571;p31"/>
          <p:cNvCxnSpPr>
            <a:endCxn id="572" idx="3"/>
          </p:cNvCxnSpPr>
          <p:nvPr/>
        </p:nvCxnSpPr>
        <p:spPr>
          <a:xfrm flipH="1">
            <a:off x="4362200" y="3406700"/>
            <a:ext cx="1070700" cy="340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31"/>
          <p:cNvCxnSpPr>
            <a:endCxn id="574" idx="1"/>
          </p:cNvCxnSpPr>
          <p:nvPr/>
        </p:nvCxnSpPr>
        <p:spPr>
          <a:xfrm>
            <a:off x="6865251" y="3544400"/>
            <a:ext cx="845400" cy="203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1"/>
          <p:cNvSpPr txBox="1"/>
          <p:nvPr/>
        </p:nvSpPr>
        <p:spPr>
          <a:xfrm>
            <a:off x="7710651" y="3439700"/>
            <a:ext cx="13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арашютный отсек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5" name="Google Shape;575;p31"/>
          <p:cNvCxnSpPr>
            <a:endCxn id="576" idx="3"/>
          </p:cNvCxnSpPr>
          <p:nvPr/>
        </p:nvCxnSpPr>
        <p:spPr>
          <a:xfrm rot="10800000">
            <a:off x="4280900" y="1751150"/>
            <a:ext cx="848100" cy="26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31"/>
          <p:cNvCxnSpPr/>
          <p:nvPr/>
        </p:nvCxnSpPr>
        <p:spPr>
          <a:xfrm flipH="1" rot="10800000">
            <a:off x="6243100" y="1997750"/>
            <a:ext cx="918600" cy="542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31"/>
          <p:cNvCxnSpPr/>
          <p:nvPr/>
        </p:nvCxnSpPr>
        <p:spPr>
          <a:xfrm flipH="1" rot="10800000">
            <a:off x="6597575" y="2005075"/>
            <a:ext cx="557100" cy="75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31"/>
          <p:cNvSpPr txBox="1"/>
          <p:nvPr/>
        </p:nvSpPr>
        <p:spPr>
          <a:xfrm>
            <a:off x="6626500" y="1551050"/>
            <a:ext cx="242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ккумуляторная батарея LI-ion 18350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31"/>
          <p:cNvSpPr txBox="1"/>
          <p:nvPr/>
        </p:nvSpPr>
        <p:spPr>
          <a:xfrm>
            <a:off x="3023900" y="3439700"/>
            <a:ext cx="13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Видеокамера</a:t>
            </a:r>
            <a:b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SQ11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31"/>
          <p:cNvSpPr txBox="1"/>
          <p:nvPr/>
        </p:nvSpPr>
        <p:spPr>
          <a:xfrm>
            <a:off x="3023900" y="1551050"/>
            <a:ext cx="12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нтенна GPS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0" name="Google Shape;580;p31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81" name="Google Shape;581;p31"/>
          <p:cNvSpPr/>
          <p:nvPr/>
        </p:nvSpPr>
        <p:spPr>
          <a:xfrm rot="-5400000">
            <a:off x="1750050" y="892425"/>
            <a:ext cx="1359900" cy="1080000"/>
          </a:xfrm>
          <a:prstGeom prst="rtTriangl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1"/>
          <p:cNvSpPr/>
          <p:nvPr/>
        </p:nvSpPr>
        <p:spPr>
          <a:xfrm flipH="1" rot="-5400000">
            <a:off x="1417350" y="3366325"/>
            <a:ext cx="2025300" cy="1080000"/>
          </a:xfrm>
          <a:prstGeom prst="rtTriangl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1"/>
          <p:cNvSpPr/>
          <p:nvPr/>
        </p:nvSpPr>
        <p:spPr>
          <a:xfrm rot="-5400000">
            <a:off x="2039400" y="1963800"/>
            <a:ext cx="781200" cy="1080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4" name="Google Shape;5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50" y="701700"/>
            <a:ext cx="1668925" cy="430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075" y="614846"/>
            <a:ext cx="862200" cy="1171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30733" l="0" r="0" t="0"/>
          <a:stretch/>
        </p:blipFill>
        <p:spPr>
          <a:xfrm>
            <a:off x="747100" y="1049226"/>
            <a:ext cx="621700" cy="5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33893" l="0" r="0" t="0"/>
          <a:stretch/>
        </p:blipFill>
        <p:spPr>
          <a:xfrm>
            <a:off x="2899600" y="1049226"/>
            <a:ext cx="621700" cy="5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Миссии</a:t>
            </a:r>
            <a:r>
              <a:rPr lang="ru">
                <a:solidFill>
                  <a:srgbClr val="17DB3C"/>
                </a:solidFill>
              </a:rPr>
              <a:t> атмосферного зонда</a:t>
            </a:r>
            <a:endParaRPr/>
          </a:p>
        </p:txBody>
      </p:sp>
      <p:pic>
        <p:nvPicPr>
          <p:cNvPr descr="https://cdn.discordapp.com/attachments/1023242507154370631/1052600402677334056/image.png" id="74" name="Google Shape;7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8462" y="1530370"/>
            <a:ext cx="484006" cy="29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 b="-1813" l="0" r="-877" t="-1802"/>
          <a:stretch/>
        </p:blipFill>
        <p:spPr>
          <a:xfrm rot="-194478">
            <a:off x="757858" y="2131818"/>
            <a:ext cx="685442" cy="45807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6">
            <a:alphaModFix/>
          </a:blip>
          <a:srcRect b="-1996" l="-1062" r="-1062" t="-1996"/>
          <a:stretch/>
        </p:blipFill>
        <p:spPr>
          <a:xfrm>
            <a:off x="1851290" y="2533360"/>
            <a:ext cx="602792" cy="43189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cdn.discordapp.com/attachments/1023242507154370631/1052591323779186698/IMG_20221214_172044_861.jpg" id="77" name="Google Shape;7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4990" y="2767112"/>
            <a:ext cx="2675373" cy="2130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1023242507154370631/1052605766718201997/image.png" id="78" name="Google Shape;7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1823" y="1336110"/>
            <a:ext cx="621700" cy="1007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1023242507154370631/1052600402677334056/image.png" id="79" name="Google Shape;7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929" y="1498306"/>
            <a:ext cx="446051" cy="27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9">
            <a:alphaModFix/>
          </a:blip>
          <a:srcRect b="-3510" l="-494" r="-484" t="-3510"/>
          <a:stretch/>
        </p:blipFill>
        <p:spPr>
          <a:xfrm rot="446780">
            <a:off x="2947204" y="2167434"/>
            <a:ext cx="574346" cy="45343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4"/>
          <p:cNvSpPr/>
          <p:nvPr/>
        </p:nvSpPr>
        <p:spPr>
          <a:xfrm rot="-209888">
            <a:off x="712386" y="1733793"/>
            <a:ext cx="712928" cy="394160"/>
          </a:xfrm>
          <a:prstGeom prst="triangle">
            <a:avLst>
              <a:gd fmla="val 36702" name="adj"/>
            </a:avLst>
          </a:prstGeom>
          <a:gradFill>
            <a:gsLst>
              <a:gs pos="0">
                <a:srgbClr val="71B095"/>
              </a:gs>
              <a:gs pos="7000">
                <a:schemeClr val="lt1"/>
              </a:gs>
              <a:gs pos="79000">
                <a:srgbClr val="C2DDD1">
                  <a:alpha val="0"/>
                </a:srgbClr>
              </a:gs>
              <a:gs pos="100000">
                <a:srgbClr val="C2DDD1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7BF9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1830900" y="2254950"/>
            <a:ext cx="659400" cy="278400"/>
          </a:xfrm>
          <a:prstGeom prst="triangle">
            <a:avLst>
              <a:gd fmla="val 40833" name="adj"/>
            </a:avLst>
          </a:prstGeom>
          <a:gradFill>
            <a:gsLst>
              <a:gs pos="0">
                <a:srgbClr val="71B095"/>
              </a:gs>
              <a:gs pos="7000">
                <a:schemeClr val="lt1"/>
              </a:gs>
              <a:gs pos="79000">
                <a:srgbClr val="C2DDD1">
                  <a:alpha val="0"/>
                </a:srgbClr>
              </a:gs>
              <a:gs pos="100000">
                <a:srgbClr val="C2DDD1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4"/>
          <p:cNvSpPr/>
          <p:nvPr/>
        </p:nvSpPr>
        <p:spPr>
          <a:xfrm rot="437734">
            <a:off x="2979146" y="1794223"/>
            <a:ext cx="600058" cy="346005"/>
          </a:xfrm>
          <a:prstGeom prst="triangle">
            <a:avLst>
              <a:gd fmla="val 14659" name="adj"/>
            </a:avLst>
          </a:prstGeom>
          <a:gradFill>
            <a:gsLst>
              <a:gs pos="0">
                <a:schemeClr val="lt1"/>
              </a:gs>
              <a:gs pos="200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14"/>
          <p:cNvSpPr/>
          <p:nvPr/>
        </p:nvSpPr>
        <p:spPr>
          <a:xfrm rot="-2089121">
            <a:off x="1216593" y="2725039"/>
            <a:ext cx="211215" cy="539021"/>
          </a:xfrm>
          <a:prstGeom prst="downArrow">
            <a:avLst>
              <a:gd fmla="val 28501" name="adj1"/>
              <a:gd fmla="val 72023" name="adj2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14"/>
          <p:cNvSpPr/>
          <p:nvPr/>
        </p:nvSpPr>
        <p:spPr>
          <a:xfrm rot="991934">
            <a:off x="3061677" y="2760703"/>
            <a:ext cx="197150" cy="436085"/>
          </a:xfrm>
          <a:prstGeom prst="downArrow">
            <a:avLst>
              <a:gd fmla="val 39356" name="adj1"/>
              <a:gd fmla="val 83413" name="adj2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2042826" y="3013150"/>
            <a:ext cx="163500" cy="221400"/>
          </a:xfrm>
          <a:prstGeom prst="downArrow">
            <a:avLst>
              <a:gd fmla="val 50000" name="adj1"/>
              <a:gd fmla="val 58058" name="adj2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623075" y="4456775"/>
            <a:ext cx="318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3D модели подстилающей местности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4926475" y="4456775"/>
            <a:ext cx="416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Выработка электроэнергии на этапе спуска за </a:t>
            </a: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счет</a:t>
            </a: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 ветрогенератора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9" name="Google Shape;89;p14"/>
          <p:cNvGrpSpPr/>
          <p:nvPr/>
        </p:nvGrpSpPr>
        <p:grpSpPr>
          <a:xfrm>
            <a:off x="5628066" y="843302"/>
            <a:ext cx="2765583" cy="3609464"/>
            <a:chOff x="5548750" y="402950"/>
            <a:chExt cx="2943676" cy="3841899"/>
          </a:xfrm>
        </p:grpSpPr>
        <p:pic>
          <p:nvPicPr>
            <p:cNvPr id="90" name="Google Shape;90;p14"/>
            <p:cNvPicPr preferRelativeResize="0"/>
            <p:nvPr/>
          </p:nvPicPr>
          <p:blipFill rotWithShape="1">
            <a:blip r:embed="rId10">
              <a:alphaModFix/>
            </a:blip>
            <a:srcRect b="12755" l="0" r="0" t="0"/>
            <a:stretch/>
          </p:blipFill>
          <p:spPr>
            <a:xfrm>
              <a:off x="5548750" y="701700"/>
              <a:ext cx="2923700" cy="354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4"/>
            <p:cNvSpPr/>
            <p:nvPr/>
          </p:nvSpPr>
          <p:spPr>
            <a:xfrm flipH="1">
              <a:off x="7332792" y="417150"/>
              <a:ext cx="820483" cy="3630708"/>
            </a:xfrm>
            <a:custGeom>
              <a:rect b="b" l="l" r="r" t="t"/>
              <a:pathLst>
                <a:path extrusionOk="0" h="155624" w="37719">
                  <a:moveTo>
                    <a:pt x="0" y="155624"/>
                  </a:moveTo>
                  <a:cubicBezTo>
                    <a:pt x="1187" y="142128"/>
                    <a:pt x="1759" y="95133"/>
                    <a:pt x="7122" y="74647"/>
                  </a:cubicBezTo>
                  <a:cubicBezTo>
                    <a:pt x="12485" y="54161"/>
                    <a:pt x="27081" y="45149"/>
                    <a:pt x="32180" y="32708"/>
                  </a:cubicBezTo>
                  <a:cubicBezTo>
                    <a:pt x="37280" y="20267"/>
                    <a:pt x="36796" y="5451"/>
                    <a:pt x="37719" y="0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92" name="Google Shape;92;p14"/>
            <p:cNvSpPr/>
            <p:nvPr/>
          </p:nvSpPr>
          <p:spPr>
            <a:xfrm flipH="1">
              <a:off x="7440066" y="402950"/>
              <a:ext cx="1052360" cy="3644714"/>
            </a:xfrm>
            <a:custGeom>
              <a:rect b="b" l="l" r="r" t="t"/>
              <a:pathLst>
                <a:path extrusionOk="0" h="155624" w="37719">
                  <a:moveTo>
                    <a:pt x="0" y="155624"/>
                  </a:moveTo>
                  <a:cubicBezTo>
                    <a:pt x="1187" y="142128"/>
                    <a:pt x="1759" y="95133"/>
                    <a:pt x="7122" y="74647"/>
                  </a:cubicBezTo>
                  <a:cubicBezTo>
                    <a:pt x="12485" y="54161"/>
                    <a:pt x="27081" y="45149"/>
                    <a:pt x="32180" y="32708"/>
                  </a:cubicBezTo>
                  <a:cubicBezTo>
                    <a:pt x="37280" y="20267"/>
                    <a:pt x="36796" y="5451"/>
                    <a:pt x="37719" y="0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93" name="Google Shape;93;p14"/>
            <p:cNvSpPr/>
            <p:nvPr/>
          </p:nvSpPr>
          <p:spPr>
            <a:xfrm>
              <a:off x="5904326" y="431175"/>
              <a:ext cx="764281" cy="3630708"/>
            </a:xfrm>
            <a:custGeom>
              <a:rect b="b" l="l" r="r" t="t"/>
              <a:pathLst>
                <a:path extrusionOk="0" h="155624" w="37719">
                  <a:moveTo>
                    <a:pt x="0" y="155624"/>
                  </a:moveTo>
                  <a:cubicBezTo>
                    <a:pt x="1187" y="142128"/>
                    <a:pt x="1759" y="95133"/>
                    <a:pt x="7122" y="74647"/>
                  </a:cubicBezTo>
                  <a:cubicBezTo>
                    <a:pt x="12485" y="54161"/>
                    <a:pt x="27081" y="45149"/>
                    <a:pt x="32180" y="32708"/>
                  </a:cubicBezTo>
                  <a:cubicBezTo>
                    <a:pt x="37280" y="20267"/>
                    <a:pt x="36796" y="5451"/>
                    <a:pt x="37719" y="0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94" name="Google Shape;94;p14"/>
            <p:cNvSpPr/>
            <p:nvPr/>
          </p:nvSpPr>
          <p:spPr>
            <a:xfrm>
              <a:off x="5548751" y="417150"/>
              <a:ext cx="1012661" cy="3644714"/>
            </a:xfrm>
            <a:custGeom>
              <a:rect b="b" l="l" r="r" t="t"/>
              <a:pathLst>
                <a:path extrusionOk="0" h="155624" w="37719">
                  <a:moveTo>
                    <a:pt x="0" y="155624"/>
                  </a:moveTo>
                  <a:cubicBezTo>
                    <a:pt x="1187" y="142128"/>
                    <a:pt x="1759" y="95133"/>
                    <a:pt x="7122" y="74647"/>
                  </a:cubicBezTo>
                  <a:cubicBezTo>
                    <a:pt x="12485" y="54161"/>
                    <a:pt x="27081" y="45149"/>
                    <a:pt x="32180" y="32708"/>
                  </a:cubicBezTo>
                  <a:cubicBezTo>
                    <a:pt x="37280" y="20267"/>
                    <a:pt x="36796" y="5451"/>
                    <a:pt x="37719" y="0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33893" l="0" r="0" t="0"/>
          <a:stretch/>
        </p:blipFill>
        <p:spPr>
          <a:xfrm rot="881930">
            <a:off x="4290044" y="1405846"/>
            <a:ext cx="621700" cy="558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1023242507154370631/1052600402677334056/image.png"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81933">
            <a:off x="4270097" y="1875539"/>
            <a:ext cx="484005" cy="29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9">
            <a:alphaModFix/>
          </a:blip>
          <a:srcRect b="-3510" l="-494" r="-484" t="-3510"/>
          <a:stretch/>
        </p:blipFill>
        <p:spPr>
          <a:xfrm rot="1328710">
            <a:off x="4066437" y="2495245"/>
            <a:ext cx="574346" cy="45343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4"/>
          <p:cNvSpPr/>
          <p:nvPr/>
        </p:nvSpPr>
        <p:spPr>
          <a:xfrm rot="1319253">
            <a:off x="4205180" y="2147326"/>
            <a:ext cx="600152" cy="345914"/>
          </a:xfrm>
          <a:prstGeom prst="triangle">
            <a:avLst>
              <a:gd fmla="val 14659" name="adj"/>
            </a:avLst>
          </a:prstGeom>
          <a:gradFill>
            <a:gsLst>
              <a:gs pos="0">
                <a:schemeClr val="lt1"/>
              </a:gs>
              <a:gs pos="200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4"/>
          <p:cNvSpPr/>
          <p:nvPr/>
        </p:nvSpPr>
        <p:spPr>
          <a:xfrm rot="3104103">
            <a:off x="3676302" y="2980378"/>
            <a:ext cx="197158" cy="774909"/>
          </a:xfrm>
          <a:prstGeom prst="downArrow">
            <a:avLst>
              <a:gd fmla="val 39356" name="adj1"/>
              <a:gd fmla="val 83413" name="adj2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036" y="630850"/>
            <a:ext cx="2063063" cy="437087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2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2" name="Google Shape;592;p32"/>
          <p:cNvSpPr txBox="1"/>
          <p:nvPr>
            <p:ph type="title"/>
          </p:nvPr>
        </p:nvSpPr>
        <p:spPr>
          <a:xfrm>
            <a:off x="97200" y="129600"/>
            <a:ext cx="6715200" cy="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Компоновка МА [нижний модуль]</a:t>
            </a:r>
            <a:endParaRPr>
              <a:solidFill>
                <a:srgbClr val="17DB3C"/>
              </a:solidFill>
            </a:endParaRPr>
          </a:p>
        </p:txBody>
      </p:sp>
      <p:cxnSp>
        <p:nvCxnSpPr>
          <p:cNvPr id="593" name="Google Shape;593;p32"/>
          <p:cNvCxnSpPr>
            <a:endCxn id="594" idx="3"/>
          </p:cNvCxnSpPr>
          <p:nvPr/>
        </p:nvCxnSpPr>
        <p:spPr>
          <a:xfrm flipH="1">
            <a:off x="4207003" y="3631675"/>
            <a:ext cx="697800" cy="37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2"/>
          <p:cNvSpPr txBox="1"/>
          <p:nvPr/>
        </p:nvSpPr>
        <p:spPr>
          <a:xfrm>
            <a:off x="3213103" y="3696475"/>
            <a:ext cx="99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Б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арометр BME280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5" name="Google Shape;595;p32"/>
          <p:cNvCxnSpPr>
            <a:endCxn id="596" idx="1"/>
          </p:cNvCxnSpPr>
          <p:nvPr/>
        </p:nvCxnSpPr>
        <p:spPr>
          <a:xfrm>
            <a:off x="6438374" y="3501350"/>
            <a:ext cx="687300" cy="33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2"/>
          <p:cNvSpPr txBox="1"/>
          <p:nvPr/>
        </p:nvSpPr>
        <p:spPr>
          <a:xfrm>
            <a:off x="7125674" y="3526250"/>
            <a:ext cx="19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вигатель парашютного отсека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7" name="Google Shape;597;p32"/>
          <p:cNvCxnSpPr>
            <a:endCxn id="598" idx="1"/>
          </p:cNvCxnSpPr>
          <p:nvPr/>
        </p:nvCxnSpPr>
        <p:spPr>
          <a:xfrm>
            <a:off x="5975554" y="3118739"/>
            <a:ext cx="1602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32"/>
          <p:cNvSpPr txBox="1"/>
          <p:nvPr/>
        </p:nvSpPr>
        <p:spPr>
          <a:xfrm>
            <a:off x="7578454" y="2810939"/>
            <a:ext cx="149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вигатель отделения ДА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9" name="Google Shape;599;p32"/>
          <p:cNvCxnSpPr>
            <a:endCxn id="600" idx="3"/>
          </p:cNvCxnSpPr>
          <p:nvPr/>
        </p:nvCxnSpPr>
        <p:spPr>
          <a:xfrm flipH="1">
            <a:off x="4149703" y="2649650"/>
            <a:ext cx="1567200" cy="87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32"/>
          <p:cNvSpPr txBox="1"/>
          <p:nvPr/>
        </p:nvSpPr>
        <p:spPr>
          <a:xfrm>
            <a:off x="3213103" y="3326150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ищалка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1" name="Google Shape;601;p32"/>
          <p:cNvCxnSpPr>
            <a:stCxn id="602" idx="1"/>
          </p:cNvCxnSpPr>
          <p:nvPr/>
        </p:nvCxnSpPr>
        <p:spPr>
          <a:xfrm rot="10800000">
            <a:off x="6612074" y="2119663"/>
            <a:ext cx="1526700" cy="445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32"/>
          <p:cNvSpPr txBox="1"/>
          <p:nvPr/>
        </p:nvSpPr>
        <p:spPr>
          <a:xfrm>
            <a:off x="8138774" y="2364763"/>
            <a:ext cx="9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icro SD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32"/>
          <p:cNvSpPr txBox="1"/>
          <p:nvPr/>
        </p:nvSpPr>
        <p:spPr>
          <a:xfrm>
            <a:off x="6742725" y="1703175"/>
            <a:ext cx="233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кселерометр и гироскоп LSM6DSL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4" name="Google Shape;604;p32"/>
          <p:cNvCxnSpPr/>
          <p:nvPr/>
        </p:nvCxnSpPr>
        <p:spPr>
          <a:xfrm>
            <a:off x="6279275" y="1974925"/>
            <a:ext cx="470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32"/>
          <p:cNvCxnSpPr>
            <a:endCxn id="606" idx="3"/>
          </p:cNvCxnSpPr>
          <p:nvPr/>
        </p:nvCxnSpPr>
        <p:spPr>
          <a:xfrm flipH="1">
            <a:off x="4606301" y="1772250"/>
            <a:ext cx="1369200" cy="290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32"/>
          <p:cNvCxnSpPr>
            <a:endCxn id="608" idx="3"/>
          </p:cNvCxnSpPr>
          <p:nvPr/>
        </p:nvCxnSpPr>
        <p:spPr>
          <a:xfrm rot="10800000">
            <a:off x="4502201" y="1507125"/>
            <a:ext cx="1220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32"/>
          <p:cNvCxnSpPr>
            <a:endCxn id="610" idx="3"/>
          </p:cNvCxnSpPr>
          <p:nvPr/>
        </p:nvCxnSpPr>
        <p:spPr>
          <a:xfrm flipH="1">
            <a:off x="4261001" y="929450"/>
            <a:ext cx="1439400" cy="28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32"/>
          <p:cNvSpPr txBox="1"/>
          <p:nvPr/>
        </p:nvSpPr>
        <p:spPr>
          <a:xfrm>
            <a:off x="3213101" y="650450"/>
            <a:ext cx="10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У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силитель XQ-02A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1" name="Google Shape;611;p32"/>
          <p:cNvCxnSpPr>
            <a:stCxn id="612" idx="3"/>
          </p:cNvCxnSpPr>
          <p:nvPr/>
        </p:nvCxnSpPr>
        <p:spPr>
          <a:xfrm flipH="1" rot="10800000">
            <a:off x="4536101" y="1917125"/>
            <a:ext cx="1504500" cy="85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32"/>
          <p:cNvSpPr txBox="1"/>
          <p:nvPr/>
        </p:nvSpPr>
        <p:spPr>
          <a:xfrm>
            <a:off x="3213101" y="2464325"/>
            <a:ext cx="132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агнитометр LIS3MDL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3" name="Google Shape;613;p32"/>
          <p:cNvCxnSpPr>
            <a:endCxn id="614" idx="1"/>
          </p:cNvCxnSpPr>
          <p:nvPr/>
        </p:nvCxnSpPr>
        <p:spPr>
          <a:xfrm>
            <a:off x="6065251" y="963075"/>
            <a:ext cx="1617000" cy="43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32"/>
          <p:cNvSpPr txBox="1"/>
          <p:nvPr/>
        </p:nvSpPr>
        <p:spPr>
          <a:xfrm>
            <a:off x="7682251" y="1087575"/>
            <a:ext cx="13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одуль GPS</a:t>
            </a:r>
            <a:b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Ublox NEO-6M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5" name="Google Shape;615;p32"/>
          <p:cNvCxnSpPr>
            <a:endCxn id="616" idx="1"/>
          </p:cNvCxnSpPr>
          <p:nvPr/>
        </p:nvCxnSpPr>
        <p:spPr>
          <a:xfrm>
            <a:off x="6358876" y="875000"/>
            <a:ext cx="146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2"/>
          <p:cNvSpPr txBox="1"/>
          <p:nvPr/>
        </p:nvSpPr>
        <p:spPr>
          <a:xfrm>
            <a:off x="7827376" y="567200"/>
            <a:ext cx="124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атчик тока</a:t>
            </a:r>
            <a:b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INA219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6" name="Google Shape;606;p32"/>
          <p:cNvSpPr txBox="1"/>
          <p:nvPr/>
        </p:nvSpPr>
        <p:spPr>
          <a:xfrm>
            <a:off x="3213101" y="1755150"/>
            <a:ext cx="13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Ф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оторезистор VT93N1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32"/>
          <p:cNvSpPr txBox="1"/>
          <p:nvPr/>
        </p:nvSpPr>
        <p:spPr>
          <a:xfrm>
            <a:off x="3213101" y="1199325"/>
            <a:ext cx="128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Р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адиомодуль NRF24L01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7" name="Google Shape;617;p32"/>
          <p:cNvSpPr/>
          <p:nvPr/>
        </p:nvSpPr>
        <p:spPr>
          <a:xfrm rot="-5400000">
            <a:off x="1368000" y="1281600"/>
            <a:ext cx="2124000" cy="1080000"/>
          </a:xfrm>
          <a:prstGeom prst="rtTriangl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2"/>
          <p:cNvSpPr/>
          <p:nvPr/>
        </p:nvSpPr>
        <p:spPr>
          <a:xfrm rot="-5400000">
            <a:off x="1381050" y="3388175"/>
            <a:ext cx="2097900" cy="1080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50" y="701700"/>
            <a:ext cx="1668925" cy="430561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32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621" name="Google Shape;621;p32"/>
          <p:cNvCxnSpPr/>
          <p:nvPr/>
        </p:nvCxnSpPr>
        <p:spPr>
          <a:xfrm flipH="1">
            <a:off x="4463500" y="3674950"/>
            <a:ext cx="636600" cy="57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32"/>
          <p:cNvSpPr txBox="1"/>
          <p:nvPr/>
        </p:nvSpPr>
        <p:spPr>
          <a:xfrm>
            <a:off x="3213100" y="4274725"/>
            <a:ext cx="143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Интерфейсная плата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23" name="Google Shape;623;p32"/>
          <p:cNvCxnSpPr>
            <a:endCxn id="624" idx="1"/>
          </p:cNvCxnSpPr>
          <p:nvPr/>
        </p:nvCxnSpPr>
        <p:spPr>
          <a:xfrm>
            <a:off x="6395175" y="4130850"/>
            <a:ext cx="1153500" cy="310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32"/>
          <p:cNvSpPr txBox="1"/>
          <p:nvPr/>
        </p:nvSpPr>
        <p:spPr>
          <a:xfrm>
            <a:off x="7548675" y="4241550"/>
            <a:ext cx="15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Направляющие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3"/>
          <p:cNvSpPr txBox="1"/>
          <p:nvPr>
            <p:ph type="title"/>
          </p:nvPr>
        </p:nvSpPr>
        <p:spPr>
          <a:xfrm>
            <a:off x="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3"/>
          <p:cNvSpPr txBox="1"/>
          <p:nvPr>
            <p:ph idx="1" type="body"/>
          </p:nvPr>
        </p:nvSpPr>
        <p:spPr>
          <a:xfrm>
            <a:off x="97200" y="129600"/>
            <a:ext cx="8833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17DB3C"/>
                </a:solidFill>
              </a:rPr>
              <a:t>Компоновка МА [Оптический модуль]</a:t>
            </a:r>
            <a:endParaRPr sz="2800">
              <a:solidFill>
                <a:srgbClr val="17DB3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rgbClr val="17DB3C"/>
              </a:solidFill>
            </a:endParaRPr>
          </a:p>
        </p:txBody>
      </p:sp>
      <p:pic>
        <p:nvPicPr>
          <p:cNvPr id="631" name="Google Shape;6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600" y="1393225"/>
            <a:ext cx="4484151" cy="3532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33"/>
          <p:cNvCxnSpPr>
            <a:endCxn id="633" idx="2"/>
          </p:cNvCxnSpPr>
          <p:nvPr/>
        </p:nvCxnSpPr>
        <p:spPr>
          <a:xfrm rot="10800000">
            <a:off x="4572000" y="1514390"/>
            <a:ext cx="571500" cy="1510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3"/>
          <p:cNvSpPr txBox="1"/>
          <p:nvPr/>
        </p:nvSpPr>
        <p:spPr>
          <a:xfrm>
            <a:off x="3776700" y="1114190"/>
            <a:ext cx="15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Р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азъём FFC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4" name="Google Shape;634;p33"/>
          <p:cNvCxnSpPr>
            <a:endCxn id="635" idx="2"/>
          </p:cNvCxnSpPr>
          <p:nvPr/>
        </p:nvCxnSpPr>
        <p:spPr>
          <a:xfrm flipH="1" rot="10800000">
            <a:off x="6492248" y="1514400"/>
            <a:ext cx="773700" cy="80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3"/>
          <p:cNvSpPr txBox="1"/>
          <p:nvPr/>
        </p:nvSpPr>
        <p:spPr>
          <a:xfrm>
            <a:off x="6104198" y="1114200"/>
            <a:ext cx="23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одуль SP32-CAM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6" name="Google Shape;636;p33"/>
          <p:cNvSpPr/>
          <p:nvPr/>
        </p:nvSpPr>
        <p:spPr>
          <a:xfrm rot="-5400000">
            <a:off x="1048200" y="1659125"/>
            <a:ext cx="2763600" cy="1080000"/>
          </a:xfrm>
          <a:prstGeom prst="rtTriangl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3"/>
          <p:cNvSpPr/>
          <p:nvPr/>
        </p:nvSpPr>
        <p:spPr>
          <a:xfrm flipH="1" rot="-5400000">
            <a:off x="1826400" y="3775200"/>
            <a:ext cx="1207200" cy="1080000"/>
          </a:xfrm>
          <a:prstGeom prst="rtTriangl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3"/>
          <p:cNvSpPr/>
          <p:nvPr/>
        </p:nvSpPr>
        <p:spPr>
          <a:xfrm rot="-5400000">
            <a:off x="2364600" y="3106200"/>
            <a:ext cx="130800" cy="1080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50" y="701700"/>
            <a:ext cx="1668925" cy="4305618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3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641" name="Google Shape;641;p33"/>
          <p:cNvCxnSpPr>
            <a:endCxn id="642" idx="1"/>
          </p:cNvCxnSpPr>
          <p:nvPr/>
        </p:nvCxnSpPr>
        <p:spPr>
          <a:xfrm flipH="1" rot="10800000">
            <a:off x="7022549" y="2100975"/>
            <a:ext cx="762600" cy="25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33"/>
          <p:cNvSpPr txBox="1"/>
          <p:nvPr/>
        </p:nvSpPr>
        <p:spPr>
          <a:xfrm>
            <a:off x="7785149" y="1793175"/>
            <a:ext cx="12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Кнопки-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концевики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4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Компоновка</a:t>
            </a:r>
            <a:r>
              <a:rPr lang="ru">
                <a:solidFill>
                  <a:srgbClr val="17DB3C"/>
                </a:solidFill>
              </a:rPr>
              <a:t> ДА</a:t>
            </a:r>
            <a:endParaRPr>
              <a:solidFill>
                <a:srgbClr val="17DB3C"/>
              </a:solidFill>
            </a:endParaRPr>
          </a:p>
        </p:txBody>
      </p:sp>
      <p:pic>
        <p:nvPicPr>
          <p:cNvPr id="648" name="Google Shape;6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92817" y="1413300"/>
            <a:ext cx="2755206" cy="32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229" y="900250"/>
            <a:ext cx="2709321" cy="386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34"/>
          <p:cNvCxnSpPr>
            <a:endCxn id="651" idx="1"/>
          </p:cNvCxnSpPr>
          <p:nvPr/>
        </p:nvCxnSpPr>
        <p:spPr>
          <a:xfrm>
            <a:off x="7357175" y="4087325"/>
            <a:ext cx="708900" cy="36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34"/>
          <p:cNvSpPr txBox="1"/>
          <p:nvPr/>
        </p:nvSpPr>
        <p:spPr>
          <a:xfrm>
            <a:off x="8066075" y="4145225"/>
            <a:ext cx="99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Карта microSD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2" name="Google Shape;652;p34"/>
          <p:cNvCxnSpPr>
            <a:endCxn id="653" idx="1"/>
          </p:cNvCxnSpPr>
          <p:nvPr/>
        </p:nvCxnSpPr>
        <p:spPr>
          <a:xfrm>
            <a:off x="7349900" y="3810875"/>
            <a:ext cx="56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4"/>
          <p:cNvSpPr txBox="1"/>
          <p:nvPr/>
        </p:nvSpPr>
        <p:spPr>
          <a:xfrm>
            <a:off x="7914200" y="3503075"/>
            <a:ext cx="115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МК</a:t>
            </a:r>
            <a:b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STM32F103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4" name="Google Shape;654;p34"/>
          <p:cNvCxnSpPr>
            <a:endCxn id="655" idx="1"/>
          </p:cNvCxnSpPr>
          <p:nvPr/>
        </p:nvCxnSpPr>
        <p:spPr>
          <a:xfrm flipH="1" rot="10800000">
            <a:off x="6879575" y="3293875"/>
            <a:ext cx="1186500" cy="475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4"/>
          <p:cNvSpPr txBox="1"/>
          <p:nvPr/>
        </p:nvSpPr>
        <p:spPr>
          <a:xfrm>
            <a:off x="8066075" y="3093775"/>
            <a:ext cx="99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Пищалка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6" name="Google Shape;656;p34"/>
          <p:cNvCxnSpPr>
            <a:endCxn id="657" idx="1"/>
          </p:cNvCxnSpPr>
          <p:nvPr/>
        </p:nvCxnSpPr>
        <p:spPr>
          <a:xfrm flipH="1" rot="10800000">
            <a:off x="7096775" y="2576775"/>
            <a:ext cx="716100" cy="86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4"/>
          <p:cNvSpPr txBox="1"/>
          <p:nvPr/>
        </p:nvSpPr>
        <p:spPr>
          <a:xfrm>
            <a:off x="7812875" y="2376675"/>
            <a:ext cx="12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Антенна GPS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8" name="Google Shape;658;p34"/>
          <p:cNvCxnSpPr/>
          <p:nvPr/>
        </p:nvCxnSpPr>
        <p:spPr>
          <a:xfrm rot="10800000">
            <a:off x="5288175" y="1526475"/>
            <a:ext cx="1077900" cy="163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4"/>
          <p:cNvSpPr txBox="1"/>
          <p:nvPr/>
        </p:nvSpPr>
        <p:spPr>
          <a:xfrm>
            <a:off x="4207425" y="982588"/>
            <a:ext cx="17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Переключатель питания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0" name="Google Shape;660;p34"/>
          <p:cNvCxnSpPr/>
          <p:nvPr/>
        </p:nvCxnSpPr>
        <p:spPr>
          <a:xfrm flipH="1" rot="10800000">
            <a:off x="6749475" y="1359875"/>
            <a:ext cx="904200" cy="477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34"/>
          <p:cNvSpPr txBox="1"/>
          <p:nvPr/>
        </p:nvSpPr>
        <p:spPr>
          <a:xfrm>
            <a:off x="7400675" y="982588"/>
            <a:ext cx="16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Отсек парашюта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2" name="Google Shape;662;p34"/>
          <p:cNvCxnSpPr/>
          <p:nvPr/>
        </p:nvCxnSpPr>
        <p:spPr>
          <a:xfrm rot="10800000">
            <a:off x="5447225" y="3212075"/>
            <a:ext cx="296700" cy="8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34"/>
          <p:cNvSpPr txBox="1"/>
          <p:nvPr/>
        </p:nvSpPr>
        <p:spPr>
          <a:xfrm>
            <a:off x="4207425" y="2730475"/>
            <a:ext cx="13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Радиомодуль NRF24L01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4" name="Google Shape;664;p34"/>
          <p:cNvCxnSpPr/>
          <p:nvPr/>
        </p:nvCxnSpPr>
        <p:spPr>
          <a:xfrm flipH="1">
            <a:off x="5158075" y="3834125"/>
            <a:ext cx="781200" cy="29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34"/>
          <p:cNvSpPr txBox="1"/>
          <p:nvPr/>
        </p:nvSpPr>
        <p:spPr>
          <a:xfrm>
            <a:off x="4207425" y="3949850"/>
            <a:ext cx="139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Модуль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ESP32-CAM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6" name="Google Shape;666;p34"/>
          <p:cNvCxnSpPr>
            <a:endCxn id="667" idx="3"/>
          </p:cNvCxnSpPr>
          <p:nvPr/>
        </p:nvCxnSpPr>
        <p:spPr>
          <a:xfrm flipH="1">
            <a:off x="1474350" y="4087150"/>
            <a:ext cx="706500" cy="48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34"/>
          <p:cNvSpPr txBox="1"/>
          <p:nvPr/>
        </p:nvSpPr>
        <p:spPr>
          <a:xfrm>
            <a:off x="78150" y="4262050"/>
            <a:ext cx="139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Модуль GPS</a:t>
            </a:r>
            <a:b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Ublox NEO-7M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8" name="Google Shape;668;p34"/>
          <p:cNvCxnSpPr/>
          <p:nvPr/>
        </p:nvCxnSpPr>
        <p:spPr>
          <a:xfrm rot="10800000">
            <a:off x="1363300" y="3219050"/>
            <a:ext cx="718800" cy="28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34"/>
          <p:cNvSpPr txBox="1"/>
          <p:nvPr/>
        </p:nvSpPr>
        <p:spPr>
          <a:xfrm>
            <a:off x="78150" y="2787475"/>
            <a:ext cx="169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Преобразователь DC-DC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0" name="Google Shape;670;p34"/>
          <p:cNvCxnSpPr>
            <a:endCxn id="671" idx="2"/>
          </p:cNvCxnSpPr>
          <p:nvPr/>
        </p:nvCxnSpPr>
        <p:spPr>
          <a:xfrm rot="10800000">
            <a:off x="924600" y="1773588"/>
            <a:ext cx="904200" cy="837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34"/>
          <p:cNvCxnSpPr>
            <a:endCxn id="671" idx="2"/>
          </p:cNvCxnSpPr>
          <p:nvPr/>
        </p:nvCxnSpPr>
        <p:spPr>
          <a:xfrm rot="10800000">
            <a:off x="924600" y="1773588"/>
            <a:ext cx="1663800" cy="108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34"/>
          <p:cNvSpPr txBox="1"/>
          <p:nvPr/>
        </p:nvSpPr>
        <p:spPr>
          <a:xfrm>
            <a:off x="78150" y="942288"/>
            <a:ext cx="169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ккумуляторная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батарея</a:t>
            </a:r>
            <a:b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LI-pol LP402030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3" name="Google Shape;673;p34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5"/>
          <p:cNvSpPr txBox="1"/>
          <p:nvPr>
            <p:ph type="title"/>
          </p:nvPr>
        </p:nvSpPr>
        <p:spPr>
          <a:xfrm>
            <a:off x="109650" y="1327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Схема подключения МА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679" name="Google Shape;679;p35"/>
          <p:cNvSpPr txBox="1"/>
          <p:nvPr/>
        </p:nvSpPr>
        <p:spPr>
          <a:xfrm>
            <a:off x="3844470" y="1716779"/>
            <a:ext cx="16398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STM32F401RCT6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0" name="Google Shape;680;p35"/>
          <p:cNvSpPr/>
          <p:nvPr/>
        </p:nvSpPr>
        <p:spPr>
          <a:xfrm>
            <a:off x="3538072" y="897109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1" name="Google Shape;681;p35"/>
          <p:cNvSpPr/>
          <p:nvPr/>
        </p:nvSpPr>
        <p:spPr>
          <a:xfrm>
            <a:off x="1103952" y="897109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82" name="Google Shape;682;p35"/>
          <p:cNvCxnSpPr>
            <a:stCxn id="680" idx="1"/>
            <a:endCxn id="681" idx="3"/>
          </p:cNvCxnSpPr>
          <p:nvPr/>
        </p:nvCxnSpPr>
        <p:spPr>
          <a:xfrm rot="10800000">
            <a:off x="1608772" y="994459"/>
            <a:ext cx="19293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35"/>
          <p:cNvSpPr txBox="1"/>
          <p:nvPr/>
        </p:nvSpPr>
        <p:spPr>
          <a:xfrm>
            <a:off x="248616" y="1209265"/>
            <a:ext cx="75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BME280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4" name="Google Shape;684;p35"/>
          <p:cNvSpPr txBox="1"/>
          <p:nvPr/>
        </p:nvSpPr>
        <p:spPr>
          <a:xfrm>
            <a:off x="216216" y="2463411"/>
            <a:ext cx="8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LSM6DSL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p35"/>
          <p:cNvSpPr txBox="1"/>
          <p:nvPr/>
        </p:nvSpPr>
        <p:spPr>
          <a:xfrm>
            <a:off x="179766" y="3622810"/>
            <a:ext cx="89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LIS3MDL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6" name="Google Shape;686;p35"/>
          <p:cNvSpPr txBox="1"/>
          <p:nvPr/>
        </p:nvSpPr>
        <p:spPr>
          <a:xfrm>
            <a:off x="216216" y="4668889"/>
            <a:ext cx="8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7" name="Google Shape;687;p35"/>
          <p:cNvSpPr/>
          <p:nvPr/>
        </p:nvSpPr>
        <p:spPr>
          <a:xfrm>
            <a:off x="1103952" y="4342492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88" name="Google Shape;688;p35"/>
          <p:cNvCxnSpPr>
            <a:stCxn id="681" idx="2"/>
            <a:endCxn id="689" idx="0"/>
          </p:cNvCxnSpPr>
          <p:nvPr/>
        </p:nvCxnSpPr>
        <p:spPr>
          <a:xfrm>
            <a:off x="1356402" y="1091809"/>
            <a:ext cx="0" cy="10401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35"/>
          <p:cNvSpPr/>
          <p:nvPr/>
        </p:nvSpPr>
        <p:spPr>
          <a:xfrm>
            <a:off x="1103952" y="3296911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9" name="Google Shape;689;p35"/>
          <p:cNvSpPr/>
          <p:nvPr/>
        </p:nvSpPr>
        <p:spPr>
          <a:xfrm>
            <a:off x="1103952" y="2131893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1" name="Google Shape;691;p35"/>
          <p:cNvSpPr/>
          <p:nvPr/>
        </p:nvSpPr>
        <p:spPr>
          <a:xfrm>
            <a:off x="3424514" y="1421251"/>
            <a:ext cx="6183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ADC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92" name="Google Shape;692;p35"/>
          <p:cNvCxnSpPr>
            <a:stCxn id="691" idx="1"/>
            <a:endCxn id="693" idx="0"/>
          </p:cNvCxnSpPr>
          <p:nvPr/>
        </p:nvCxnSpPr>
        <p:spPr>
          <a:xfrm flipH="1">
            <a:off x="2189714" y="1518601"/>
            <a:ext cx="1234800" cy="2203500"/>
          </a:xfrm>
          <a:prstGeom prst="bentConnector2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35"/>
          <p:cNvSpPr/>
          <p:nvPr/>
        </p:nvSpPr>
        <p:spPr>
          <a:xfrm>
            <a:off x="3859970" y="2131893"/>
            <a:ext cx="6897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UART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95" name="Google Shape;695;p35"/>
          <p:cNvCxnSpPr>
            <a:stCxn id="694" idx="2"/>
            <a:endCxn id="696" idx="0"/>
          </p:cNvCxnSpPr>
          <p:nvPr/>
        </p:nvCxnSpPr>
        <p:spPr>
          <a:xfrm>
            <a:off x="4204820" y="2326593"/>
            <a:ext cx="0" cy="13956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35"/>
          <p:cNvSpPr/>
          <p:nvPr/>
        </p:nvSpPr>
        <p:spPr>
          <a:xfrm>
            <a:off x="4842427" y="2131893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I2C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8" name="Google Shape;698;p35"/>
          <p:cNvSpPr/>
          <p:nvPr/>
        </p:nvSpPr>
        <p:spPr>
          <a:xfrm>
            <a:off x="4842427" y="3722233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I2C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9" name="Google Shape;699;p35"/>
          <p:cNvSpPr/>
          <p:nvPr/>
        </p:nvSpPr>
        <p:spPr>
          <a:xfrm>
            <a:off x="5200933" y="897109"/>
            <a:ext cx="660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SDIO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0" name="Google Shape;700;p35"/>
          <p:cNvSpPr/>
          <p:nvPr/>
        </p:nvSpPr>
        <p:spPr>
          <a:xfrm>
            <a:off x="7434363" y="897109"/>
            <a:ext cx="660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SDIO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01" name="Google Shape;701;p35"/>
          <p:cNvCxnSpPr>
            <a:stCxn id="699" idx="3"/>
            <a:endCxn id="700" idx="1"/>
          </p:cNvCxnSpPr>
          <p:nvPr/>
        </p:nvCxnSpPr>
        <p:spPr>
          <a:xfrm>
            <a:off x="5861833" y="994459"/>
            <a:ext cx="15726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35"/>
          <p:cNvSpPr/>
          <p:nvPr/>
        </p:nvSpPr>
        <p:spPr>
          <a:xfrm>
            <a:off x="5200933" y="1421238"/>
            <a:ext cx="660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GP</a:t>
            </a:r>
            <a:r>
              <a:rPr lang="ru">
                <a:solidFill>
                  <a:schemeClr val="lt1"/>
                </a:solidFill>
              </a:rPr>
              <a:t>IO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3" name="Google Shape;693;p35"/>
          <p:cNvSpPr/>
          <p:nvPr/>
        </p:nvSpPr>
        <p:spPr>
          <a:xfrm>
            <a:off x="1880441" y="3722233"/>
            <a:ext cx="6183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ADC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3" name="Google Shape;703;p35"/>
          <p:cNvSpPr txBox="1"/>
          <p:nvPr/>
        </p:nvSpPr>
        <p:spPr>
          <a:xfrm>
            <a:off x="1640218" y="4676539"/>
            <a:ext cx="129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ФОТОРЕЗИСТОР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4" name="Google Shape;704;p35"/>
          <p:cNvSpPr txBox="1"/>
          <p:nvPr/>
        </p:nvSpPr>
        <p:spPr>
          <a:xfrm>
            <a:off x="4750027" y="4668889"/>
            <a:ext cx="68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INA219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5" name="Google Shape;705;p35"/>
          <p:cNvSpPr txBox="1"/>
          <p:nvPr/>
        </p:nvSpPr>
        <p:spPr>
          <a:xfrm>
            <a:off x="5932123" y="4668900"/>
            <a:ext cx="95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Кнопки </a:t>
            </a: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(x10)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35"/>
          <p:cNvSpPr/>
          <p:nvPr/>
        </p:nvSpPr>
        <p:spPr>
          <a:xfrm>
            <a:off x="8020385" y="2302970"/>
            <a:ext cx="660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GPIO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07" name="Google Shape;707;p35"/>
          <p:cNvCxnSpPr>
            <a:stCxn id="702" idx="2"/>
            <a:endCxn id="708" idx="1"/>
          </p:cNvCxnSpPr>
          <p:nvPr/>
        </p:nvCxnSpPr>
        <p:spPr>
          <a:xfrm flipH="1" rot="-5400000">
            <a:off x="4704583" y="2442738"/>
            <a:ext cx="2203500" cy="549900"/>
          </a:xfrm>
          <a:prstGeom prst="bentConnector2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35"/>
          <p:cNvSpPr/>
          <p:nvPr/>
        </p:nvSpPr>
        <p:spPr>
          <a:xfrm>
            <a:off x="6045616" y="2302980"/>
            <a:ext cx="660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GPIO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0" name="Google Shape;710;p35"/>
          <p:cNvSpPr txBox="1"/>
          <p:nvPr/>
        </p:nvSpPr>
        <p:spPr>
          <a:xfrm>
            <a:off x="8020385" y="3282801"/>
            <a:ext cx="66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BUZZER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1" name="Google Shape;711;p35"/>
          <p:cNvSpPr txBox="1"/>
          <p:nvPr/>
        </p:nvSpPr>
        <p:spPr>
          <a:xfrm>
            <a:off x="5823525" y="3282801"/>
            <a:ext cx="110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Двигатели (x4)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2" name="Google Shape;712;p35"/>
          <p:cNvCxnSpPr>
            <a:endCxn id="709" idx="1"/>
          </p:cNvCxnSpPr>
          <p:nvPr/>
        </p:nvCxnSpPr>
        <p:spPr>
          <a:xfrm flipH="1" rot="-5400000">
            <a:off x="5461366" y="1816080"/>
            <a:ext cx="780000" cy="388500"/>
          </a:xfrm>
          <a:prstGeom prst="bentConnector2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35"/>
          <p:cNvSpPr/>
          <p:nvPr/>
        </p:nvSpPr>
        <p:spPr>
          <a:xfrm>
            <a:off x="7026665" y="2297513"/>
            <a:ext cx="660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GPIO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4" name="Google Shape;714;p35"/>
          <p:cNvSpPr txBox="1"/>
          <p:nvPr/>
        </p:nvSpPr>
        <p:spPr>
          <a:xfrm>
            <a:off x="6948248" y="3282801"/>
            <a:ext cx="81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Усилитель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5" name="Google Shape;715;p35"/>
          <p:cNvCxnSpPr>
            <a:endCxn id="713" idx="0"/>
          </p:cNvCxnSpPr>
          <p:nvPr/>
        </p:nvCxnSpPr>
        <p:spPr>
          <a:xfrm>
            <a:off x="5874215" y="1569713"/>
            <a:ext cx="1482900" cy="727800"/>
          </a:xfrm>
          <a:prstGeom prst="bentConnector2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35"/>
          <p:cNvSpPr/>
          <p:nvPr/>
        </p:nvSpPr>
        <p:spPr>
          <a:xfrm>
            <a:off x="6081231" y="3722233"/>
            <a:ext cx="660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GPIO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16" name="Google Shape;716;p35"/>
          <p:cNvCxnSpPr>
            <a:stCxn id="697" idx="2"/>
            <a:endCxn id="698" idx="0"/>
          </p:cNvCxnSpPr>
          <p:nvPr/>
        </p:nvCxnSpPr>
        <p:spPr>
          <a:xfrm flipH="1" rot="-5400000">
            <a:off x="4397377" y="3024093"/>
            <a:ext cx="13956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35"/>
          <p:cNvSpPr/>
          <p:nvPr/>
        </p:nvSpPr>
        <p:spPr>
          <a:xfrm>
            <a:off x="3859970" y="3722233"/>
            <a:ext cx="6897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UART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17" name="Google Shape;7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6978" y="727764"/>
            <a:ext cx="436275" cy="5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43791" y="1913412"/>
            <a:ext cx="562650" cy="6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62016" y="3164128"/>
            <a:ext cx="326200" cy="4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568" y="3976345"/>
            <a:ext cx="712001" cy="71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3962312" y="4010401"/>
            <a:ext cx="456025" cy="6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7077" y="4024525"/>
            <a:ext cx="615601" cy="6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5984931" y="2583125"/>
            <a:ext cx="853500" cy="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51612" y="2712272"/>
            <a:ext cx="393600" cy="59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41438" y="4095261"/>
            <a:ext cx="690900" cy="50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02648" y="2791738"/>
            <a:ext cx="708953" cy="4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95275" y="695071"/>
            <a:ext cx="598749" cy="59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82749" y="669075"/>
            <a:ext cx="1165126" cy="116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35"/>
          <p:cNvCxnSpPr>
            <a:stCxn id="689" idx="2"/>
            <a:endCxn id="690" idx="0"/>
          </p:cNvCxnSpPr>
          <p:nvPr/>
        </p:nvCxnSpPr>
        <p:spPr>
          <a:xfrm>
            <a:off x="1356402" y="2326593"/>
            <a:ext cx="0" cy="9702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5"/>
          <p:cNvSpPr txBox="1"/>
          <p:nvPr/>
        </p:nvSpPr>
        <p:spPr>
          <a:xfrm>
            <a:off x="3725270" y="4668889"/>
            <a:ext cx="95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NEO-6M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1" name="Google Shape;731;p35"/>
          <p:cNvCxnSpPr>
            <a:endCxn id="706" idx="0"/>
          </p:cNvCxnSpPr>
          <p:nvPr/>
        </p:nvCxnSpPr>
        <p:spPr>
          <a:xfrm>
            <a:off x="5874335" y="1465370"/>
            <a:ext cx="2476500" cy="837600"/>
          </a:xfrm>
          <a:prstGeom prst="bentConnector2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35"/>
          <p:cNvCxnSpPr>
            <a:endCxn id="687" idx="0"/>
          </p:cNvCxnSpPr>
          <p:nvPr/>
        </p:nvCxnSpPr>
        <p:spPr>
          <a:xfrm>
            <a:off x="1356402" y="3491692"/>
            <a:ext cx="0" cy="8508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35"/>
          <p:cNvSpPr txBox="1"/>
          <p:nvPr/>
        </p:nvSpPr>
        <p:spPr>
          <a:xfrm>
            <a:off x="8020385" y="1182439"/>
            <a:ext cx="66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microSD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4" name="Google Shape;734;p35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35" name="Google Shape;735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25750" y="4187132"/>
            <a:ext cx="598750" cy="505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6"/>
          <p:cNvSpPr txBox="1"/>
          <p:nvPr>
            <p:ph type="title"/>
          </p:nvPr>
        </p:nvSpPr>
        <p:spPr>
          <a:xfrm>
            <a:off x="109650" y="1327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Схема подключения ДА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741" name="Google Shape;741;p36"/>
          <p:cNvSpPr txBox="1"/>
          <p:nvPr/>
        </p:nvSpPr>
        <p:spPr>
          <a:xfrm>
            <a:off x="3844470" y="1716779"/>
            <a:ext cx="16398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STM32F103RCT6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2" name="Google Shape;742;p36"/>
          <p:cNvSpPr/>
          <p:nvPr/>
        </p:nvSpPr>
        <p:spPr>
          <a:xfrm>
            <a:off x="3538072" y="897109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3" name="Google Shape;743;p36"/>
          <p:cNvSpPr/>
          <p:nvPr/>
        </p:nvSpPr>
        <p:spPr>
          <a:xfrm>
            <a:off x="1103952" y="897109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44" name="Google Shape;744;p36"/>
          <p:cNvCxnSpPr>
            <a:stCxn id="742" idx="1"/>
            <a:endCxn id="743" idx="3"/>
          </p:cNvCxnSpPr>
          <p:nvPr/>
        </p:nvCxnSpPr>
        <p:spPr>
          <a:xfrm rot="10800000">
            <a:off x="1608772" y="994459"/>
            <a:ext cx="19293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p36"/>
          <p:cNvSpPr txBox="1"/>
          <p:nvPr/>
        </p:nvSpPr>
        <p:spPr>
          <a:xfrm>
            <a:off x="248616" y="1209265"/>
            <a:ext cx="75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BME280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6" name="Google Shape;746;p36"/>
          <p:cNvSpPr txBox="1"/>
          <p:nvPr/>
        </p:nvSpPr>
        <p:spPr>
          <a:xfrm>
            <a:off x="216216" y="2463411"/>
            <a:ext cx="8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LSM6DSL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7" name="Google Shape;747;p36"/>
          <p:cNvSpPr txBox="1"/>
          <p:nvPr/>
        </p:nvSpPr>
        <p:spPr>
          <a:xfrm>
            <a:off x="179766" y="3622810"/>
            <a:ext cx="89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LIS3MDL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36"/>
          <p:cNvSpPr txBox="1"/>
          <p:nvPr/>
        </p:nvSpPr>
        <p:spPr>
          <a:xfrm>
            <a:off x="216216" y="4668889"/>
            <a:ext cx="8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p36"/>
          <p:cNvSpPr/>
          <p:nvPr/>
        </p:nvSpPr>
        <p:spPr>
          <a:xfrm>
            <a:off x="1103952" y="4342492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50" name="Google Shape;750;p36"/>
          <p:cNvCxnSpPr>
            <a:stCxn id="743" idx="2"/>
            <a:endCxn id="751" idx="0"/>
          </p:cNvCxnSpPr>
          <p:nvPr/>
        </p:nvCxnSpPr>
        <p:spPr>
          <a:xfrm>
            <a:off x="1356402" y="1091809"/>
            <a:ext cx="0" cy="10401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36"/>
          <p:cNvSpPr/>
          <p:nvPr/>
        </p:nvSpPr>
        <p:spPr>
          <a:xfrm>
            <a:off x="1103952" y="3296911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1" name="Google Shape;751;p36"/>
          <p:cNvSpPr/>
          <p:nvPr/>
        </p:nvSpPr>
        <p:spPr>
          <a:xfrm>
            <a:off x="1103952" y="2131893"/>
            <a:ext cx="504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3" name="Google Shape;753;p36"/>
          <p:cNvSpPr/>
          <p:nvPr/>
        </p:nvSpPr>
        <p:spPr>
          <a:xfrm>
            <a:off x="3859970" y="2131893"/>
            <a:ext cx="6897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UART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54" name="Google Shape;754;p36"/>
          <p:cNvCxnSpPr>
            <a:stCxn id="753" idx="2"/>
            <a:endCxn id="755" idx="0"/>
          </p:cNvCxnSpPr>
          <p:nvPr/>
        </p:nvCxnSpPr>
        <p:spPr>
          <a:xfrm>
            <a:off x="4204820" y="2326593"/>
            <a:ext cx="0" cy="13956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36"/>
          <p:cNvSpPr/>
          <p:nvPr/>
        </p:nvSpPr>
        <p:spPr>
          <a:xfrm>
            <a:off x="5200933" y="897109"/>
            <a:ext cx="660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7" name="Google Shape;757;p36"/>
          <p:cNvSpPr/>
          <p:nvPr/>
        </p:nvSpPr>
        <p:spPr>
          <a:xfrm>
            <a:off x="7434363" y="897109"/>
            <a:ext cx="660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SPI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58" name="Google Shape;758;p36"/>
          <p:cNvCxnSpPr>
            <a:stCxn id="756" idx="3"/>
            <a:endCxn id="757" idx="1"/>
          </p:cNvCxnSpPr>
          <p:nvPr/>
        </p:nvCxnSpPr>
        <p:spPr>
          <a:xfrm>
            <a:off x="5861833" y="994459"/>
            <a:ext cx="15726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p36"/>
          <p:cNvSpPr/>
          <p:nvPr/>
        </p:nvSpPr>
        <p:spPr>
          <a:xfrm>
            <a:off x="5200933" y="1421238"/>
            <a:ext cx="660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GPIO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0" name="Google Shape;760;p36"/>
          <p:cNvSpPr txBox="1"/>
          <p:nvPr/>
        </p:nvSpPr>
        <p:spPr>
          <a:xfrm>
            <a:off x="5932123" y="4668900"/>
            <a:ext cx="95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BUZZER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61" name="Google Shape;761;p36"/>
          <p:cNvCxnSpPr>
            <a:stCxn id="759" idx="2"/>
            <a:endCxn id="762" idx="1"/>
          </p:cNvCxnSpPr>
          <p:nvPr/>
        </p:nvCxnSpPr>
        <p:spPr>
          <a:xfrm flipH="1" rot="-5400000">
            <a:off x="4704583" y="2442738"/>
            <a:ext cx="2203500" cy="549900"/>
          </a:xfrm>
          <a:prstGeom prst="bentConnector2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36"/>
          <p:cNvSpPr/>
          <p:nvPr/>
        </p:nvSpPr>
        <p:spPr>
          <a:xfrm>
            <a:off x="6081231" y="3722233"/>
            <a:ext cx="6609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GPIO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5" name="Google Shape;755;p36"/>
          <p:cNvSpPr/>
          <p:nvPr/>
        </p:nvSpPr>
        <p:spPr>
          <a:xfrm>
            <a:off x="3859970" y="3722233"/>
            <a:ext cx="689700" cy="194700"/>
          </a:xfrm>
          <a:prstGeom prst="rect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UART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63" name="Google Shape;7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6978" y="727764"/>
            <a:ext cx="436275" cy="5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43791" y="1913412"/>
            <a:ext cx="562650" cy="6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62016" y="3164128"/>
            <a:ext cx="326200" cy="4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962312" y="4010401"/>
            <a:ext cx="456025" cy="6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5275" y="695071"/>
            <a:ext cx="598749" cy="59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2749" y="669075"/>
            <a:ext cx="1165126" cy="1165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36"/>
          <p:cNvCxnSpPr>
            <a:stCxn id="751" idx="2"/>
            <a:endCxn id="752" idx="0"/>
          </p:cNvCxnSpPr>
          <p:nvPr/>
        </p:nvCxnSpPr>
        <p:spPr>
          <a:xfrm>
            <a:off x="1356402" y="2326593"/>
            <a:ext cx="0" cy="9702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36"/>
          <p:cNvSpPr txBox="1"/>
          <p:nvPr/>
        </p:nvSpPr>
        <p:spPr>
          <a:xfrm>
            <a:off x="3725270" y="4668889"/>
            <a:ext cx="95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NEO-7M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1" name="Google Shape;771;p36"/>
          <p:cNvCxnSpPr>
            <a:endCxn id="749" idx="0"/>
          </p:cNvCxnSpPr>
          <p:nvPr/>
        </p:nvCxnSpPr>
        <p:spPr>
          <a:xfrm>
            <a:off x="1356402" y="3491692"/>
            <a:ext cx="0" cy="8508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36"/>
          <p:cNvSpPr txBox="1"/>
          <p:nvPr/>
        </p:nvSpPr>
        <p:spPr>
          <a:xfrm>
            <a:off x="8020385" y="1182439"/>
            <a:ext cx="66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microSD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3" name="Google Shape;773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4887" y="4047747"/>
            <a:ext cx="393600" cy="5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36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75" name="Google Shape;775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5750" y="4187132"/>
            <a:ext cx="598750" cy="505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7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81" name="Google Shape;781;p37"/>
          <p:cNvSpPr txBox="1"/>
          <p:nvPr/>
        </p:nvSpPr>
        <p:spPr>
          <a:xfrm>
            <a:off x="7110997" y="1030975"/>
            <a:ext cx="11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 … 8,4V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2" name="Google Shape;782;p37"/>
          <p:cNvSpPr txBox="1"/>
          <p:nvPr/>
        </p:nvSpPr>
        <p:spPr>
          <a:xfrm>
            <a:off x="5598188" y="1660275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DC-DC</a:t>
            </a:r>
            <a:b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преобразователь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83" name="Google Shape;783;p37"/>
          <p:cNvCxnSpPr/>
          <p:nvPr/>
        </p:nvCxnSpPr>
        <p:spPr>
          <a:xfrm rot="10800000">
            <a:off x="528169" y="1446022"/>
            <a:ext cx="5722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37"/>
          <p:cNvSpPr txBox="1"/>
          <p:nvPr/>
        </p:nvSpPr>
        <p:spPr>
          <a:xfrm>
            <a:off x="5652099" y="1030975"/>
            <a:ext cx="5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3.3V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5" name="Google Shape;785;p37"/>
          <p:cNvSpPr txBox="1"/>
          <p:nvPr/>
        </p:nvSpPr>
        <p:spPr>
          <a:xfrm>
            <a:off x="5652108" y="2652652"/>
            <a:ext cx="5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5V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86" name="Google Shape;786;p37"/>
          <p:cNvCxnSpPr/>
          <p:nvPr/>
        </p:nvCxnSpPr>
        <p:spPr>
          <a:xfrm rot="10800000">
            <a:off x="549769" y="3008972"/>
            <a:ext cx="5701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37"/>
          <p:cNvSpPr txBox="1"/>
          <p:nvPr/>
        </p:nvSpPr>
        <p:spPr>
          <a:xfrm>
            <a:off x="4454000" y="2315100"/>
            <a:ext cx="11502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STM32F401RCT6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8" name="Google Shape;788;p37"/>
          <p:cNvSpPr txBox="1"/>
          <p:nvPr/>
        </p:nvSpPr>
        <p:spPr>
          <a:xfrm>
            <a:off x="4633863" y="3991725"/>
            <a:ext cx="75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BME280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37"/>
          <p:cNvSpPr txBox="1"/>
          <p:nvPr/>
        </p:nvSpPr>
        <p:spPr>
          <a:xfrm>
            <a:off x="3607925" y="2315100"/>
            <a:ext cx="8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</a:rPr>
              <a:t>LIS3MDL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0" name="Google Shape;790;p37"/>
          <p:cNvSpPr txBox="1"/>
          <p:nvPr/>
        </p:nvSpPr>
        <p:spPr>
          <a:xfrm>
            <a:off x="2791326" y="2315100"/>
            <a:ext cx="8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LSM6DSL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1" name="Google Shape;791;p37"/>
          <p:cNvSpPr txBox="1"/>
          <p:nvPr/>
        </p:nvSpPr>
        <p:spPr>
          <a:xfrm>
            <a:off x="1874350" y="2315100"/>
            <a:ext cx="8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2" name="Google Shape;792;p37"/>
          <p:cNvSpPr txBox="1"/>
          <p:nvPr/>
        </p:nvSpPr>
        <p:spPr>
          <a:xfrm>
            <a:off x="179637" y="2315100"/>
            <a:ext cx="68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INA219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3" name="Google Shape;793;p37"/>
          <p:cNvSpPr txBox="1"/>
          <p:nvPr/>
        </p:nvSpPr>
        <p:spPr>
          <a:xfrm>
            <a:off x="3506150" y="3991725"/>
            <a:ext cx="95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ESP32-CAM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4" name="Google Shape;794;p37"/>
          <p:cNvCxnSpPr/>
          <p:nvPr/>
        </p:nvCxnSpPr>
        <p:spPr>
          <a:xfrm>
            <a:off x="1484737" y="15677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37"/>
          <p:cNvCxnSpPr/>
          <p:nvPr/>
        </p:nvCxnSpPr>
        <p:spPr>
          <a:xfrm>
            <a:off x="1484737" y="15677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37"/>
          <p:cNvCxnSpPr/>
          <p:nvPr/>
        </p:nvCxnSpPr>
        <p:spPr>
          <a:xfrm>
            <a:off x="1484737" y="15677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37"/>
          <p:cNvCxnSpPr/>
          <p:nvPr/>
        </p:nvCxnSpPr>
        <p:spPr>
          <a:xfrm>
            <a:off x="1484725" y="1461300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37"/>
          <p:cNvCxnSpPr/>
          <p:nvPr/>
        </p:nvCxnSpPr>
        <p:spPr>
          <a:xfrm>
            <a:off x="2324725" y="1454075"/>
            <a:ext cx="0" cy="28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37"/>
          <p:cNvCxnSpPr/>
          <p:nvPr/>
        </p:nvCxnSpPr>
        <p:spPr>
          <a:xfrm flipH="1">
            <a:off x="3181488" y="1464375"/>
            <a:ext cx="7200" cy="27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37"/>
          <p:cNvCxnSpPr/>
          <p:nvPr/>
        </p:nvCxnSpPr>
        <p:spPr>
          <a:xfrm>
            <a:off x="4045475" y="1461300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37"/>
          <p:cNvCxnSpPr/>
          <p:nvPr/>
        </p:nvCxnSpPr>
        <p:spPr>
          <a:xfrm>
            <a:off x="5000450" y="1439600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37"/>
          <p:cNvCxnSpPr/>
          <p:nvPr/>
        </p:nvCxnSpPr>
        <p:spPr>
          <a:xfrm>
            <a:off x="536350" y="1454075"/>
            <a:ext cx="0" cy="28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37"/>
          <p:cNvSpPr txBox="1"/>
          <p:nvPr/>
        </p:nvSpPr>
        <p:spPr>
          <a:xfrm>
            <a:off x="1103725" y="2315100"/>
            <a:ext cx="77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sd-карта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p37"/>
          <p:cNvSpPr txBox="1"/>
          <p:nvPr/>
        </p:nvSpPr>
        <p:spPr>
          <a:xfrm>
            <a:off x="2831525" y="3991725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BUZZER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37"/>
          <p:cNvSpPr txBox="1"/>
          <p:nvPr/>
        </p:nvSpPr>
        <p:spPr>
          <a:xfrm>
            <a:off x="5598188" y="3232775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DC-DC</a:t>
            </a:r>
            <a:b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преобразователь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6" name="Google Shape;806;p37"/>
          <p:cNvCxnSpPr/>
          <p:nvPr/>
        </p:nvCxnSpPr>
        <p:spPr>
          <a:xfrm>
            <a:off x="6853650" y="1454075"/>
            <a:ext cx="1360200" cy="238800"/>
          </a:xfrm>
          <a:prstGeom prst="bentConnector3">
            <a:avLst>
              <a:gd fmla="val 10105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37"/>
          <p:cNvCxnSpPr/>
          <p:nvPr/>
        </p:nvCxnSpPr>
        <p:spPr>
          <a:xfrm rot="5400000">
            <a:off x="6459350" y="1906350"/>
            <a:ext cx="1548300" cy="658200"/>
          </a:xfrm>
          <a:prstGeom prst="bentConnector3">
            <a:avLst>
              <a:gd fmla="val 9998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8" name="Google Shape;8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37" y="1753950"/>
            <a:ext cx="615601" cy="6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894587" y="1771962"/>
            <a:ext cx="516250" cy="5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861955" y="1831637"/>
            <a:ext cx="326200" cy="4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2338" y="1732650"/>
            <a:ext cx="658200" cy="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2085812" y="3352860"/>
            <a:ext cx="456025" cy="6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4087" y="3377182"/>
            <a:ext cx="393600" cy="59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6625" y="3358267"/>
            <a:ext cx="911400" cy="63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4772962" y="3408110"/>
            <a:ext cx="436275" cy="5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2238" y="934326"/>
            <a:ext cx="1150200" cy="99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2238" y="2458326"/>
            <a:ext cx="1150200" cy="99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3025" y="1762367"/>
            <a:ext cx="598749" cy="59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37"/>
          <p:cNvSpPr txBox="1"/>
          <p:nvPr/>
        </p:nvSpPr>
        <p:spPr>
          <a:xfrm>
            <a:off x="8231113" y="1176825"/>
            <a:ext cx="95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Li-ion</a:t>
            </a:r>
            <a:b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18350</a:t>
            </a:r>
            <a:b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(x2)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0" name="Google Shape;820;p37"/>
          <p:cNvSpPr txBox="1"/>
          <p:nvPr>
            <p:ph type="title"/>
          </p:nvPr>
        </p:nvSpPr>
        <p:spPr>
          <a:xfrm>
            <a:off x="109650" y="1305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Система питания МА</a:t>
            </a:r>
            <a:endParaRPr>
              <a:solidFill>
                <a:srgbClr val="17DB3C"/>
              </a:solidFill>
            </a:endParaRPr>
          </a:p>
        </p:txBody>
      </p:sp>
      <p:pic>
        <p:nvPicPr>
          <p:cNvPr id="821" name="Google Shape;821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03875" y="1777600"/>
            <a:ext cx="1031350" cy="10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03875" y="2817475"/>
            <a:ext cx="1031350" cy="103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Google Shape;823;p37"/>
          <p:cNvCxnSpPr/>
          <p:nvPr/>
        </p:nvCxnSpPr>
        <p:spPr>
          <a:xfrm>
            <a:off x="8219538" y="3943050"/>
            <a:ext cx="0" cy="3252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37"/>
          <p:cNvCxnSpPr/>
          <p:nvPr/>
        </p:nvCxnSpPr>
        <p:spPr>
          <a:xfrm>
            <a:off x="1484737" y="314108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37"/>
          <p:cNvCxnSpPr/>
          <p:nvPr/>
        </p:nvCxnSpPr>
        <p:spPr>
          <a:xfrm>
            <a:off x="1484737" y="314108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37"/>
          <p:cNvCxnSpPr/>
          <p:nvPr/>
        </p:nvCxnSpPr>
        <p:spPr>
          <a:xfrm>
            <a:off x="1484737" y="314108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37"/>
          <p:cNvCxnSpPr/>
          <p:nvPr/>
        </p:nvCxnSpPr>
        <p:spPr>
          <a:xfrm>
            <a:off x="1484725" y="3034638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37"/>
          <p:cNvCxnSpPr/>
          <p:nvPr/>
        </p:nvCxnSpPr>
        <p:spPr>
          <a:xfrm>
            <a:off x="2324725" y="3027413"/>
            <a:ext cx="0" cy="28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37"/>
          <p:cNvCxnSpPr/>
          <p:nvPr/>
        </p:nvCxnSpPr>
        <p:spPr>
          <a:xfrm flipH="1">
            <a:off x="3181488" y="3037713"/>
            <a:ext cx="7200" cy="27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37"/>
          <p:cNvCxnSpPr/>
          <p:nvPr/>
        </p:nvCxnSpPr>
        <p:spPr>
          <a:xfrm>
            <a:off x="4045475" y="3034638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37"/>
          <p:cNvCxnSpPr/>
          <p:nvPr/>
        </p:nvCxnSpPr>
        <p:spPr>
          <a:xfrm>
            <a:off x="5000450" y="3012938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37"/>
          <p:cNvCxnSpPr/>
          <p:nvPr/>
        </p:nvCxnSpPr>
        <p:spPr>
          <a:xfrm>
            <a:off x="536350" y="3027413"/>
            <a:ext cx="0" cy="28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37"/>
          <p:cNvCxnSpPr/>
          <p:nvPr/>
        </p:nvCxnSpPr>
        <p:spPr>
          <a:xfrm>
            <a:off x="7957600" y="4275450"/>
            <a:ext cx="5478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37"/>
          <p:cNvCxnSpPr/>
          <p:nvPr/>
        </p:nvCxnSpPr>
        <p:spPr>
          <a:xfrm>
            <a:off x="8044400" y="4362475"/>
            <a:ext cx="3792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37"/>
          <p:cNvCxnSpPr/>
          <p:nvPr/>
        </p:nvCxnSpPr>
        <p:spPr>
          <a:xfrm>
            <a:off x="8102275" y="4457000"/>
            <a:ext cx="2361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6" name="Google Shape;836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20212" y="1823332"/>
            <a:ext cx="598750" cy="505436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37"/>
          <p:cNvSpPr txBox="1"/>
          <p:nvPr/>
        </p:nvSpPr>
        <p:spPr>
          <a:xfrm>
            <a:off x="1057750" y="3991725"/>
            <a:ext cx="8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Усилитель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8" name="Google Shape;838;p37"/>
          <p:cNvSpPr txBox="1"/>
          <p:nvPr/>
        </p:nvSpPr>
        <p:spPr>
          <a:xfrm>
            <a:off x="196900" y="3991725"/>
            <a:ext cx="81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МОТОР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(4 штуки)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9" name="Google Shape;839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5400000">
            <a:off x="190338" y="3248035"/>
            <a:ext cx="853500" cy="8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99335" y="3456647"/>
            <a:ext cx="708953" cy="4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37"/>
          <p:cNvSpPr txBox="1"/>
          <p:nvPr/>
        </p:nvSpPr>
        <p:spPr>
          <a:xfrm>
            <a:off x="1983825" y="3991725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NEO-6M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8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47" name="Google Shape;847;p38"/>
          <p:cNvSpPr txBox="1"/>
          <p:nvPr/>
        </p:nvSpPr>
        <p:spPr>
          <a:xfrm>
            <a:off x="7110997" y="1030975"/>
            <a:ext cx="11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 … 8,4V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8" name="Google Shape;848;p38"/>
          <p:cNvSpPr txBox="1"/>
          <p:nvPr/>
        </p:nvSpPr>
        <p:spPr>
          <a:xfrm>
            <a:off x="5598188" y="1660275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DC-DC</a:t>
            </a:r>
            <a:b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преобразователь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49" name="Google Shape;849;p38"/>
          <p:cNvCxnSpPr/>
          <p:nvPr/>
        </p:nvCxnSpPr>
        <p:spPr>
          <a:xfrm rot="10800000">
            <a:off x="1483069" y="1446022"/>
            <a:ext cx="4767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38"/>
          <p:cNvSpPr txBox="1"/>
          <p:nvPr/>
        </p:nvSpPr>
        <p:spPr>
          <a:xfrm>
            <a:off x="5652099" y="1030975"/>
            <a:ext cx="5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3.3V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1" name="Google Shape;851;p38"/>
          <p:cNvSpPr txBox="1"/>
          <p:nvPr/>
        </p:nvSpPr>
        <p:spPr>
          <a:xfrm>
            <a:off x="5652108" y="2652652"/>
            <a:ext cx="5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5V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52" name="Google Shape;852;p38"/>
          <p:cNvCxnSpPr/>
          <p:nvPr/>
        </p:nvCxnSpPr>
        <p:spPr>
          <a:xfrm rot="10800000">
            <a:off x="2329369" y="3008972"/>
            <a:ext cx="3921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38"/>
          <p:cNvSpPr txBox="1"/>
          <p:nvPr/>
        </p:nvSpPr>
        <p:spPr>
          <a:xfrm>
            <a:off x="4454000" y="2315100"/>
            <a:ext cx="11502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STM32F103RCT6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4" name="Google Shape;854;p38"/>
          <p:cNvSpPr txBox="1"/>
          <p:nvPr/>
        </p:nvSpPr>
        <p:spPr>
          <a:xfrm>
            <a:off x="4633863" y="3991725"/>
            <a:ext cx="75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BME280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5" name="Google Shape;855;p38"/>
          <p:cNvSpPr txBox="1"/>
          <p:nvPr/>
        </p:nvSpPr>
        <p:spPr>
          <a:xfrm>
            <a:off x="3607925" y="2315100"/>
            <a:ext cx="8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</a:rPr>
              <a:t>LIS3MDL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6" name="Google Shape;856;p38"/>
          <p:cNvSpPr txBox="1"/>
          <p:nvPr/>
        </p:nvSpPr>
        <p:spPr>
          <a:xfrm>
            <a:off x="2791326" y="2315100"/>
            <a:ext cx="8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LSM6DSL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7" name="Google Shape;857;p38"/>
          <p:cNvSpPr txBox="1"/>
          <p:nvPr/>
        </p:nvSpPr>
        <p:spPr>
          <a:xfrm>
            <a:off x="1874350" y="2315100"/>
            <a:ext cx="81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NRF24L01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8" name="Google Shape;858;p38"/>
          <p:cNvSpPr txBox="1"/>
          <p:nvPr/>
        </p:nvSpPr>
        <p:spPr>
          <a:xfrm>
            <a:off x="3506150" y="3991725"/>
            <a:ext cx="95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ESP32-CAM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59" name="Google Shape;859;p38"/>
          <p:cNvCxnSpPr/>
          <p:nvPr/>
        </p:nvCxnSpPr>
        <p:spPr>
          <a:xfrm>
            <a:off x="1484737" y="15677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38"/>
          <p:cNvCxnSpPr/>
          <p:nvPr/>
        </p:nvCxnSpPr>
        <p:spPr>
          <a:xfrm>
            <a:off x="1484737" y="15677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38"/>
          <p:cNvCxnSpPr/>
          <p:nvPr/>
        </p:nvCxnSpPr>
        <p:spPr>
          <a:xfrm>
            <a:off x="1484737" y="15677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38"/>
          <p:cNvCxnSpPr/>
          <p:nvPr/>
        </p:nvCxnSpPr>
        <p:spPr>
          <a:xfrm>
            <a:off x="1484725" y="1461300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38"/>
          <p:cNvCxnSpPr/>
          <p:nvPr/>
        </p:nvCxnSpPr>
        <p:spPr>
          <a:xfrm>
            <a:off x="2324725" y="1454075"/>
            <a:ext cx="0" cy="28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38"/>
          <p:cNvCxnSpPr/>
          <p:nvPr/>
        </p:nvCxnSpPr>
        <p:spPr>
          <a:xfrm flipH="1">
            <a:off x="3181488" y="1464375"/>
            <a:ext cx="7200" cy="27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38"/>
          <p:cNvCxnSpPr/>
          <p:nvPr/>
        </p:nvCxnSpPr>
        <p:spPr>
          <a:xfrm>
            <a:off x="4045475" y="1461300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38"/>
          <p:cNvCxnSpPr/>
          <p:nvPr/>
        </p:nvCxnSpPr>
        <p:spPr>
          <a:xfrm>
            <a:off x="5000450" y="1439600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38"/>
          <p:cNvSpPr txBox="1"/>
          <p:nvPr/>
        </p:nvSpPr>
        <p:spPr>
          <a:xfrm>
            <a:off x="1103725" y="2315100"/>
            <a:ext cx="77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sd-карта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8" name="Google Shape;868;p38"/>
          <p:cNvSpPr txBox="1"/>
          <p:nvPr/>
        </p:nvSpPr>
        <p:spPr>
          <a:xfrm>
            <a:off x="2831525" y="3991725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BUZZER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9" name="Google Shape;869;p38"/>
          <p:cNvSpPr txBox="1"/>
          <p:nvPr/>
        </p:nvSpPr>
        <p:spPr>
          <a:xfrm>
            <a:off x="5598188" y="3232775"/>
            <a:ext cx="187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DC-DC</a:t>
            </a:r>
            <a:b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преобразователь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70" name="Google Shape;870;p38"/>
          <p:cNvCxnSpPr/>
          <p:nvPr/>
        </p:nvCxnSpPr>
        <p:spPr>
          <a:xfrm>
            <a:off x="6853650" y="1454075"/>
            <a:ext cx="1399200" cy="375000"/>
          </a:xfrm>
          <a:prstGeom prst="bentConnector3">
            <a:avLst>
              <a:gd fmla="val 10009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38"/>
          <p:cNvCxnSpPr/>
          <p:nvPr/>
        </p:nvCxnSpPr>
        <p:spPr>
          <a:xfrm rot="5400000">
            <a:off x="6459350" y="1906350"/>
            <a:ext cx="1548300" cy="658200"/>
          </a:xfrm>
          <a:prstGeom prst="bentConnector3">
            <a:avLst>
              <a:gd fmla="val 9998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2" name="Google Shape;8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894587" y="1771962"/>
            <a:ext cx="516250" cy="5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861955" y="1831637"/>
            <a:ext cx="326200" cy="4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338" y="1732650"/>
            <a:ext cx="658200" cy="6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085812" y="3352860"/>
            <a:ext cx="456025" cy="6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4087" y="3377182"/>
            <a:ext cx="393600" cy="595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6625" y="3358267"/>
            <a:ext cx="911400" cy="63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4772962" y="3408110"/>
            <a:ext cx="436275" cy="5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62238" y="934326"/>
            <a:ext cx="1150200" cy="99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62238" y="2458326"/>
            <a:ext cx="1150200" cy="99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13025" y="1762367"/>
            <a:ext cx="598749" cy="59876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38"/>
          <p:cNvSpPr txBox="1"/>
          <p:nvPr/>
        </p:nvSpPr>
        <p:spPr>
          <a:xfrm>
            <a:off x="8231113" y="1354550"/>
            <a:ext cx="95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Li-pol LP402030 (x2)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3" name="Google Shape;883;p38"/>
          <p:cNvSpPr txBox="1"/>
          <p:nvPr>
            <p:ph type="title"/>
          </p:nvPr>
        </p:nvSpPr>
        <p:spPr>
          <a:xfrm>
            <a:off x="109650" y="1305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Система питания ДА</a:t>
            </a:r>
            <a:endParaRPr>
              <a:solidFill>
                <a:srgbClr val="17DB3C"/>
              </a:solidFill>
            </a:endParaRPr>
          </a:p>
        </p:txBody>
      </p:sp>
      <p:cxnSp>
        <p:nvCxnSpPr>
          <p:cNvPr id="884" name="Google Shape;884;p38"/>
          <p:cNvCxnSpPr/>
          <p:nvPr/>
        </p:nvCxnSpPr>
        <p:spPr>
          <a:xfrm>
            <a:off x="8219550" y="3740075"/>
            <a:ext cx="0" cy="5283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38"/>
          <p:cNvCxnSpPr/>
          <p:nvPr/>
        </p:nvCxnSpPr>
        <p:spPr>
          <a:xfrm>
            <a:off x="1484737" y="314108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38"/>
          <p:cNvCxnSpPr/>
          <p:nvPr/>
        </p:nvCxnSpPr>
        <p:spPr>
          <a:xfrm>
            <a:off x="1484737" y="314108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38"/>
          <p:cNvCxnSpPr/>
          <p:nvPr/>
        </p:nvCxnSpPr>
        <p:spPr>
          <a:xfrm>
            <a:off x="1484737" y="314108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38"/>
          <p:cNvCxnSpPr/>
          <p:nvPr/>
        </p:nvCxnSpPr>
        <p:spPr>
          <a:xfrm>
            <a:off x="2324725" y="3027413"/>
            <a:ext cx="0" cy="28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38"/>
          <p:cNvCxnSpPr/>
          <p:nvPr/>
        </p:nvCxnSpPr>
        <p:spPr>
          <a:xfrm flipH="1">
            <a:off x="3181488" y="3037713"/>
            <a:ext cx="7200" cy="27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38"/>
          <p:cNvCxnSpPr/>
          <p:nvPr/>
        </p:nvCxnSpPr>
        <p:spPr>
          <a:xfrm>
            <a:off x="4045475" y="3034638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38"/>
          <p:cNvCxnSpPr/>
          <p:nvPr/>
        </p:nvCxnSpPr>
        <p:spPr>
          <a:xfrm>
            <a:off x="5000450" y="3012938"/>
            <a:ext cx="0" cy="27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38"/>
          <p:cNvCxnSpPr/>
          <p:nvPr/>
        </p:nvCxnSpPr>
        <p:spPr>
          <a:xfrm>
            <a:off x="7957600" y="4275450"/>
            <a:ext cx="5478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38"/>
          <p:cNvCxnSpPr/>
          <p:nvPr/>
        </p:nvCxnSpPr>
        <p:spPr>
          <a:xfrm>
            <a:off x="8044400" y="4362475"/>
            <a:ext cx="3792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38"/>
          <p:cNvCxnSpPr/>
          <p:nvPr/>
        </p:nvCxnSpPr>
        <p:spPr>
          <a:xfrm>
            <a:off x="8102275" y="4457000"/>
            <a:ext cx="2361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5" name="Google Shape;895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20212" y="1823332"/>
            <a:ext cx="598750" cy="505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55688" y="1974731"/>
            <a:ext cx="1117199" cy="71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55688" y="2871781"/>
            <a:ext cx="1117199" cy="714489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38"/>
          <p:cNvSpPr txBox="1"/>
          <p:nvPr/>
        </p:nvSpPr>
        <p:spPr>
          <a:xfrm>
            <a:off x="1983825" y="3991725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NEO-7M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9"/>
          <p:cNvSpPr/>
          <p:nvPr/>
        </p:nvSpPr>
        <p:spPr>
          <a:xfrm>
            <a:off x="5577175" y="235650"/>
            <a:ext cx="3026700" cy="228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Инициал</a:t>
            </a: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</a:t>
            </a:r>
            <a:r>
              <a:rPr b="0" i="0" lang="ru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зация</a:t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39"/>
          <p:cNvSpPr/>
          <p:nvPr/>
        </p:nvSpPr>
        <p:spPr>
          <a:xfrm>
            <a:off x="218875" y="967454"/>
            <a:ext cx="8393700" cy="3243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p39"/>
          <p:cNvCxnSpPr>
            <a:stCxn id="903" idx="2"/>
          </p:cNvCxnSpPr>
          <p:nvPr/>
        </p:nvCxnSpPr>
        <p:spPr>
          <a:xfrm>
            <a:off x="7090525" y="464250"/>
            <a:ext cx="18600" cy="512100"/>
          </a:xfrm>
          <a:prstGeom prst="straightConnector1">
            <a:avLst/>
          </a:prstGeom>
          <a:noFill/>
          <a:ln cap="flat" cmpd="sng" w="1905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6" name="Google Shape;906;p39"/>
          <p:cNvSpPr/>
          <p:nvPr/>
        </p:nvSpPr>
        <p:spPr>
          <a:xfrm>
            <a:off x="347471" y="1326757"/>
            <a:ext cx="902100" cy="1136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39"/>
          <p:cNvSpPr/>
          <p:nvPr/>
        </p:nvSpPr>
        <p:spPr>
          <a:xfrm>
            <a:off x="2084074" y="1326758"/>
            <a:ext cx="902100" cy="1136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39"/>
          <p:cNvSpPr/>
          <p:nvPr/>
        </p:nvSpPr>
        <p:spPr>
          <a:xfrm>
            <a:off x="3824731" y="1326761"/>
            <a:ext cx="902100" cy="1136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39"/>
          <p:cNvSpPr/>
          <p:nvPr/>
        </p:nvSpPr>
        <p:spPr>
          <a:xfrm>
            <a:off x="5565388" y="1326757"/>
            <a:ext cx="902100" cy="1136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39"/>
          <p:cNvSpPr/>
          <p:nvPr/>
        </p:nvSpPr>
        <p:spPr>
          <a:xfrm>
            <a:off x="7306045" y="1326757"/>
            <a:ext cx="902100" cy="1136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39"/>
          <p:cNvSpPr/>
          <p:nvPr/>
        </p:nvSpPr>
        <p:spPr>
          <a:xfrm>
            <a:off x="2076937" y="2924851"/>
            <a:ext cx="902100" cy="1136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39"/>
          <p:cNvSpPr/>
          <p:nvPr/>
        </p:nvSpPr>
        <p:spPr>
          <a:xfrm>
            <a:off x="3821647" y="2957945"/>
            <a:ext cx="902100" cy="1136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39"/>
          <p:cNvSpPr/>
          <p:nvPr/>
        </p:nvSpPr>
        <p:spPr>
          <a:xfrm>
            <a:off x="5566358" y="2937146"/>
            <a:ext cx="902100" cy="1136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39"/>
          <p:cNvSpPr/>
          <p:nvPr/>
        </p:nvSpPr>
        <p:spPr>
          <a:xfrm>
            <a:off x="7294853" y="2937146"/>
            <a:ext cx="902100" cy="11361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5" name="Google Shape;915;p39"/>
          <p:cNvCxnSpPr>
            <a:endCxn id="907" idx="1"/>
          </p:cNvCxnSpPr>
          <p:nvPr/>
        </p:nvCxnSpPr>
        <p:spPr>
          <a:xfrm>
            <a:off x="1253674" y="1894808"/>
            <a:ext cx="8304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16" name="Google Shape;916;p39"/>
          <p:cNvCxnSpPr/>
          <p:nvPr/>
        </p:nvCxnSpPr>
        <p:spPr>
          <a:xfrm>
            <a:off x="2994158" y="1894859"/>
            <a:ext cx="8307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17" name="Google Shape;917;p39"/>
          <p:cNvCxnSpPr/>
          <p:nvPr/>
        </p:nvCxnSpPr>
        <p:spPr>
          <a:xfrm>
            <a:off x="4734815" y="1894857"/>
            <a:ext cx="8307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18" name="Google Shape;918;p39"/>
          <p:cNvCxnSpPr/>
          <p:nvPr/>
        </p:nvCxnSpPr>
        <p:spPr>
          <a:xfrm>
            <a:off x="6475472" y="1910421"/>
            <a:ext cx="8307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19" name="Google Shape;919;p39"/>
          <p:cNvCxnSpPr/>
          <p:nvPr/>
        </p:nvCxnSpPr>
        <p:spPr>
          <a:xfrm flipH="1" rot="-5400000">
            <a:off x="7436486" y="2577117"/>
            <a:ext cx="1717500" cy="180600"/>
          </a:xfrm>
          <a:prstGeom prst="bentConnector3">
            <a:avLst>
              <a:gd fmla="val 609" name="adj1"/>
            </a:avLst>
          </a:prstGeom>
          <a:noFill/>
          <a:ln cap="flat" cmpd="sng" w="9525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0" name="Google Shape;920;p39"/>
          <p:cNvCxnSpPr/>
          <p:nvPr/>
        </p:nvCxnSpPr>
        <p:spPr>
          <a:xfrm rot="10800000">
            <a:off x="8204974" y="3526045"/>
            <a:ext cx="1806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21" name="Google Shape;921;p39"/>
          <p:cNvCxnSpPr>
            <a:stCxn id="914" idx="1"/>
            <a:endCxn id="913" idx="3"/>
          </p:cNvCxnSpPr>
          <p:nvPr/>
        </p:nvCxnSpPr>
        <p:spPr>
          <a:xfrm rot="10800000">
            <a:off x="6468353" y="3505196"/>
            <a:ext cx="8265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22" name="Google Shape;922;p39"/>
          <p:cNvCxnSpPr/>
          <p:nvPr/>
        </p:nvCxnSpPr>
        <p:spPr>
          <a:xfrm rot="10800000">
            <a:off x="4733778" y="3492951"/>
            <a:ext cx="8265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23" name="Google Shape;923;p39"/>
          <p:cNvCxnSpPr/>
          <p:nvPr/>
        </p:nvCxnSpPr>
        <p:spPr>
          <a:xfrm rot="10800000">
            <a:off x="2978932" y="3494243"/>
            <a:ext cx="8265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24" name="Google Shape;924;p39"/>
          <p:cNvSpPr txBox="1"/>
          <p:nvPr/>
        </p:nvSpPr>
        <p:spPr>
          <a:xfrm>
            <a:off x="501718" y="1094867"/>
            <a:ext cx="593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 земле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39"/>
          <p:cNvSpPr txBox="1"/>
          <p:nvPr/>
        </p:nvSpPr>
        <p:spPr>
          <a:xfrm>
            <a:off x="343417" y="1372111"/>
            <a:ext cx="89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Ждем нажатия кнопки, таймер ожидания 10 с.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39"/>
          <p:cNvSpPr txBox="1"/>
          <p:nvPr/>
        </p:nvSpPr>
        <p:spPr>
          <a:xfrm>
            <a:off x="1259313" y="1580406"/>
            <a:ext cx="761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17DB3C"/>
                </a:solidFill>
                <a:latin typeface="Calibri"/>
                <a:ea typeface="Calibri"/>
                <a:cs typeface="Calibri"/>
                <a:sym typeface="Calibri"/>
              </a:rPr>
              <a:t>Завершение таймера</a:t>
            </a:r>
            <a:endParaRPr sz="700">
              <a:solidFill>
                <a:srgbClr val="17DB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39"/>
          <p:cNvSpPr txBox="1"/>
          <p:nvPr/>
        </p:nvSpPr>
        <p:spPr>
          <a:xfrm>
            <a:off x="2253961" y="1084592"/>
            <a:ext cx="554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ракете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39"/>
          <p:cNvSpPr txBox="1"/>
          <p:nvPr/>
        </p:nvSpPr>
        <p:spPr>
          <a:xfrm>
            <a:off x="2063185" y="1347163"/>
            <a:ext cx="858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Проверка данных об освещенности на изменение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39"/>
          <p:cNvSpPr txBox="1"/>
          <p:nvPr/>
        </p:nvSpPr>
        <p:spPr>
          <a:xfrm>
            <a:off x="3014521" y="1591746"/>
            <a:ext cx="761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17DB3C"/>
                </a:solidFill>
                <a:latin typeface="Calibri"/>
                <a:ea typeface="Calibri"/>
                <a:cs typeface="Calibri"/>
                <a:sym typeface="Calibri"/>
              </a:rPr>
              <a:t>Засвет фоторезистора </a:t>
            </a:r>
            <a:endParaRPr sz="700">
              <a:solidFill>
                <a:srgbClr val="17DB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39"/>
          <p:cNvSpPr txBox="1"/>
          <p:nvPr/>
        </p:nvSpPr>
        <p:spPr>
          <a:xfrm>
            <a:off x="3423347" y="985904"/>
            <a:ext cx="1704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Неориентируемое свободное падение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39"/>
          <p:cNvSpPr txBox="1"/>
          <p:nvPr/>
        </p:nvSpPr>
        <p:spPr>
          <a:xfrm>
            <a:off x="3811916" y="1350559"/>
            <a:ext cx="958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Таймер ожидания 10с. Раскрытие стабилизирующ-ей юбки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39"/>
          <p:cNvSpPr txBox="1"/>
          <p:nvPr/>
        </p:nvSpPr>
        <p:spPr>
          <a:xfrm>
            <a:off x="5179710" y="982736"/>
            <a:ext cx="1704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Ориентируемое свободное падение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39"/>
          <p:cNvSpPr txBox="1"/>
          <p:nvPr/>
        </p:nvSpPr>
        <p:spPr>
          <a:xfrm>
            <a:off x="5536962" y="1356726"/>
            <a:ext cx="958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Раскрытие стабилизирующ-ей юбки.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Ожидание высоты в 350м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39"/>
          <p:cNvSpPr txBox="1"/>
          <p:nvPr/>
        </p:nvSpPr>
        <p:spPr>
          <a:xfrm>
            <a:off x="6474635" y="1688287"/>
            <a:ext cx="881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17DB3C"/>
                </a:solidFill>
                <a:latin typeface="Calibri"/>
                <a:ea typeface="Calibri"/>
                <a:cs typeface="Calibri"/>
                <a:sym typeface="Calibri"/>
              </a:rPr>
              <a:t>Высота достигнута </a:t>
            </a:r>
            <a:endParaRPr sz="700">
              <a:solidFill>
                <a:srgbClr val="17DB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39"/>
          <p:cNvSpPr txBox="1"/>
          <p:nvPr/>
        </p:nvSpPr>
        <p:spPr>
          <a:xfrm>
            <a:off x="6907504" y="1106133"/>
            <a:ext cx="170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Спуск на парашюте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39"/>
          <p:cNvSpPr txBox="1"/>
          <p:nvPr/>
        </p:nvSpPr>
        <p:spPr>
          <a:xfrm>
            <a:off x="7125408" y="1326757"/>
            <a:ext cx="95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Открытие парашюта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39"/>
          <p:cNvSpPr txBox="1"/>
          <p:nvPr/>
        </p:nvSpPr>
        <p:spPr>
          <a:xfrm>
            <a:off x="7557946" y="2447660"/>
            <a:ext cx="881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17DB3C"/>
                </a:solidFill>
                <a:latin typeface="Calibri"/>
                <a:ea typeface="Calibri"/>
                <a:cs typeface="Calibri"/>
                <a:sym typeface="Calibri"/>
              </a:rPr>
              <a:t>Засвет форезистора</a:t>
            </a:r>
            <a:endParaRPr sz="700">
              <a:solidFill>
                <a:srgbClr val="17DB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39"/>
          <p:cNvSpPr txBox="1"/>
          <p:nvPr/>
        </p:nvSpPr>
        <p:spPr>
          <a:xfrm>
            <a:off x="6463925" y="3208338"/>
            <a:ext cx="881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17DB3C"/>
                </a:solidFill>
                <a:latin typeface="Calibri"/>
                <a:ea typeface="Calibri"/>
                <a:cs typeface="Calibri"/>
                <a:sym typeface="Calibri"/>
              </a:rPr>
              <a:t>Срабатывание концевика</a:t>
            </a:r>
            <a:endParaRPr sz="700">
              <a:solidFill>
                <a:srgbClr val="17DB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39"/>
          <p:cNvSpPr txBox="1"/>
          <p:nvPr/>
        </p:nvSpPr>
        <p:spPr>
          <a:xfrm>
            <a:off x="5156541" y="2697779"/>
            <a:ext cx="170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Общение МА и ДА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39"/>
          <p:cNvSpPr txBox="1"/>
          <p:nvPr/>
        </p:nvSpPr>
        <p:spPr>
          <a:xfrm>
            <a:off x="6864024" y="2665700"/>
            <a:ext cx="170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Отделение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39"/>
          <p:cNvSpPr txBox="1"/>
          <p:nvPr/>
        </p:nvSpPr>
        <p:spPr>
          <a:xfrm>
            <a:off x="7227581" y="2952407"/>
            <a:ext cx="1031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Отделение ДА.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Выдвижение оптического модуля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39"/>
          <p:cNvSpPr txBox="1"/>
          <p:nvPr/>
        </p:nvSpPr>
        <p:spPr>
          <a:xfrm>
            <a:off x="4723738" y="1584112"/>
            <a:ext cx="761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17DB3C"/>
                </a:solidFill>
                <a:latin typeface="Calibri"/>
                <a:ea typeface="Calibri"/>
                <a:cs typeface="Calibri"/>
                <a:sym typeface="Calibri"/>
              </a:rPr>
              <a:t>Завершение таймера</a:t>
            </a:r>
            <a:endParaRPr sz="700">
              <a:solidFill>
                <a:srgbClr val="17DB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39"/>
          <p:cNvSpPr txBox="1"/>
          <p:nvPr/>
        </p:nvSpPr>
        <p:spPr>
          <a:xfrm>
            <a:off x="5533879" y="2951545"/>
            <a:ext cx="9885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Прием и сохранение телеметрии ДА.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Фотосъемка.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Ожидание высоты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20м.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39"/>
          <p:cNvSpPr txBox="1"/>
          <p:nvPr/>
        </p:nvSpPr>
        <p:spPr>
          <a:xfrm>
            <a:off x="4696066" y="3250901"/>
            <a:ext cx="881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17DB3C"/>
                </a:solidFill>
                <a:latin typeface="Calibri"/>
                <a:ea typeface="Calibri"/>
                <a:cs typeface="Calibri"/>
                <a:sym typeface="Calibri"/>
              </a:rPr>
              <a:t>Высота достигнута</a:t>
            </a:r>
            <a:endParaRPr sz="700">
              <a:solidFill>
                <a:srgbClr val="17DB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39"/>
          <p:cNvSpPr txBox="1"/>
          <p:nvPr/>
        </p:nvSpPr>
        <p:spPr>
          <a:xfrm>
            <a:off x="3435763" y="2691591"/>
            <a:ext cx="170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Подъем оптического модуля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39"/>
          <p:cNvSpPr txBox="1"/>
          <p:nvPr/>
        </p:nvSpPr>
        <p:spPr>
          <a:xfrm>
            <a:off x="3758392" y="2937146"/>
            <a:ext cx="9885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Прием и сохранение телеметрии ДА.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Ожидание высоты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20м. Подъем оптического модуля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39"/>
          <p:cNvSpPr txBox="1"/>
          <p:nvPr/>
        </p:nvSpPr>
        <p:spPr>
          <a:xfrm>
            <a:off x="3091000" y="3187367"/>
            <a:ext cx="881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17DB3C"/>
                </a:solidFill>
                <a:latin typeface="Calibri"/>
                <a:ea typeface="Calibri"/>
                <a:cs typeface="Calibri"/>
                <a:sym typeface="Calibri"/>
              </a:rPr>
              <a:t>Срабатывание концевика</a:t>
            </a:r>
            <a:endParaRPr sz="700">
              <a:solidFill>
                <a:srgbClr val="17DB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39"/>
          <p:cNvSpPr txBox="1"/>
          <p:nvPr/>
        </p:nvSpPr>
        <p:spPr>
          <a:xfrm>
            <a:off x="1740443" y="2649236"/>
            <a:ext cx="1704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Включение системы поиска 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39"/>
          <p:cNvSpPr txBox="1"/>
          <p:nvPr/>
        </p:nvSpPr>
        <p:spPr>
          <a:xfrm>
            <a:off x="2033685" y="2924851"/>
            <a:ext cx="988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Включения пищалки и радио маячков.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39"/>
          <p:cNvSpPr/>
          <p:nvPr/>
        </p:nvSpPr>
        <p:spPr>
          <a:xfrm>
            <a:off x="5577175" y="601550"/>
            <a:ext cx="3026700" cy="228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Сбор данных с датчиков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39"/>
          <p:cNvSpPr/>
          <p:nvPr/>
        </p:nvSpPr>
        <p:spPr>
          <a:xfrm>
            <a:off x="2094871" y="4683543"/>
            <a:ext cx="4298400" cy="223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Запись данных на SD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2" name="Google Shape;952;p39"/>
          <p:cNvCxnSpPr/>
          <p:nvPr/>
        </p:nvCxnSpPr>
        <p:spPr>
          <a:xfrm>
            <a:off x="4244012" y="4210535"/>
            <a:ext cx="0" cy="433800"/>
          </a:xfrm>
          <a:prstGeom prst="straightConnector1">
            <a:avLst/>
          </a:prstGeom>
          <a:noFill/>
          <a:ln cap="flat" cmpd="sng" w="1905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3" name="Google Shape;953;p39"/>
          <p:cNvSpPr/>
          <p:nvPr/>
        </p:nvSpPr>
        <p:spPr>
          <a:xfrm>
            <a:off x="2103490" y="4332740"/>
            <a:ext cx="4298400" cy="2286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Передача телеметрии МА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4" name="Google Shape;954;p39"/>
          <p:cNvCxnSpPr>
            <a:stCxn id="951" idx="2"/>
          </p:cNvCxnSpPr>
          <p:nvPr/>
        </p:nvCxnSpPr>
        <p:spPr>
          <a:xfrm flipH="1" rot="-5400000">
            <a:off x="6429121" y="2721993"/>
            <a:ext cx="84300" cy="4454400"/>
          </a:xfrm>
          <a:prstGeom prst="bentConnector2">
            <a:avLst/>
          </a:prstGeom>
          <a:noFill/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55" name="Google Shape;955;p39"/>
          <p:cNvCxnSpPr/>
          <p:nvPr/>
        </p:nvCxnSpPr>
        <p:spPr>
          <a:xfrm flipH="1" rot="10800000">
            <a:off x="8695475" y="542625"/>
            <a:ext cx="14400" cy="44562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39"/>
          <p:cNvCxnSpPr/>
          <p:nvPr/>
        </p:nvCxnSpPr>
        <p:spPr>
          <a:xfrm flipH="1">
            <a:off x="7096825" y="535250"/>
            <a:ext cx="16203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7" name="Google Shape;957;p39"/>
          <p:cNvSpPr txBox="1"/>
          <p:nvPr>
            <p:ph type="title"/>
          </p:nvPr>
        </p:nvSpPr>
        <p:spPr>
          <a:xfrm>
            <a:off x="275375" y="153550"/>
            <a:ext cx="39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Алгоритм работы МА</a:t>
            </a:r>
            <a:endParaRPr/>
          </a:p>
        </p:txBody>
      </p:sp>
      <p:sp>
        <p:nvSpPr>
          <p:cNvPr id="958" name="Google Shape;958;p39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0"/>
          <p:cNvSpPr txBox="1"/>
          <p:nvPr>
            <p:ph type="title"/>
          </p:nvPr>
        </p:nvSpPr>
        <p:spPr>
          <a:xfrm>
            <a:off x="-2375" y="56650"/>
            <a:ext cx="403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Алгоритм работы ДА</a:t>
            </a:r>
            <a:r>
              <a:rPr lang="ru"/>
              <a:t>А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964" name="Google Shape;964;p40"/>
          <p:cNvSpPr/>
          <p:nvPr/>
        </p:nvSpPr>
        <p:spPr>
          <a:xfrm>
            <a:off x="1762094" y="664543"/>
            <a:ext cx="5404200" cy="4083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Инициализация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40"/>
          <p:cNvSpPr/>
          <p:nvPr/>
        </p:nvSpPr>
        <p:spPr>
          <a:xfrm>
            <a:off x="1762094" y="1339446"/>
            <a:ext cx="5404200" cy="2051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6" name="Google Shape;966;p40"/>
          <p:cNvCxnSpPr>
            <a:stCxn id="964" idx="2"/>
            <a:endCxn id="965" idx="0"/>
          </p:cNvCxnSpPr>
          <p:nvPr/>
        </p:nvCxnSpPr>
        <p:spPr>
          <a:xfrm>
            <a:off x="4464194" y="1072843"/>
            <a:ext cx="0" cy="266700"/>
          </a:xfrm>
          <a:prstGeom prst="straightConnector1">
            <a:avLst/>
          </a:prstGeom>
          <a:noFill/>
          <a:ln cap="flat" cmpd="sng" w="1905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7" name="Google Shape;967;p40"/>
          <p:cNvSpPr/>
          <p:nvPr/>
        </p:nvSpPr>
        <p:spPr>
          <a:xfrm>
            <a:off x="2732738" y="1845934"/>
            <a:ext cx="1227300" cy="1379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40"/>
          <p:cNvSpPr/>
          <p:nvPr/>
        </p:nvSpPr>
        <p:spPr>
          <a:xfrm>
            <a:off x="5095331" y="1845937"/>
            <a:ext cx="1227300" cy="13797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9" name="Google Shape;969;p40"/>
          <p:cNvCxnSpPr>
            <a:stCxn id="970" idx="3"/>
            <a:endCxn id="971" idx="1"/>
          </p:cNvCxnSpPr>
          <p:nvPr/>
        </p:nvCxnSpPr>
        <p:spPr>
          <a:xfrm flipH="1" rot="10800000">
            <a:off x="3951222" y="2105203"/>
            <a:ext cx="1115700" cy="24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72" name="Google Shape;972;p40"/>
          <p:cNvSpPr txBox="1"/>
          <p:nvPr/>
        </p:nvSpPr>
        <p:spPr>
          <a:xfrm>
            <a:off x="2841025" y="1377427"/>
            <a:ext cx="89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Ожидание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40"/>
          <p:cNvSpPr txBox="1"/>
          <p:nvPr/>
        </p:nvSpPr>
        <p:spPr>
          <a:xfrm>
            <a:off x="2727222" y="1934503"/>
            <a:ext cx="122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Ждем признаков отделения ДА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40"/>
          <p:cNvSpPr txBox="1"/>
          <p:nvPr/>
        </p:nvSpPr>
        <p:spPr>
          <a:xfrm>
            <a:off x="4087798" y="1605251"/>
            <a:ext cx="1035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17DB3C"/>
                </a:solidFill>
                <a:latin typeface="Calibri"/>
                <a:ea typeface="Calibri"/>
                <a:cs typeface="Calibri"/>
                <a:sym typeface="Calibri"/>
              </a:rPr>
              <a:t>Произошло изменение сопротивления на штыре</a:t>
            </a:r>
            <a:endParaRPr sz="700">
              <a:solidFill>
                <a:srgbClr val="17DB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40"/>
          <p:cNvSpPr txBox="1"/>
          <p:nvPr/>
        </p:nvSpPr>
        <p:spPr>
          <a:xfrm>
            <a:off x="5095331" y="1379976"/>
            <a:ext cx="13029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Активная работа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0"/>
          <p:cNvSpPr txBox="1"/>
          <p:nvPr/>
        </p:nvSpPr>
        <p:spPr>
          <a:xfrm>
            <a:off x="5066913" y="1885784"/>
            <a:ext cx="1168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Сбор и передача данных по радио на МА. Фотографирование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40"/>
          <p:cNvSpPr/>
          <p:nvPr/>
        </p:nvSpPr>
        <p:spPr>
          <a:xfrm>
            <a:off x="1753828" y="4246222"/>
            <a:ext cx="5412300" cy="4365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Запись данных на SD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6" name="Google Shape;976;p40"/>
          <p:cNvCxnSpPr>
            <a:stCxn id="965" idx="2"/>
            <a:endCxn id="975" idx="0"/>
          </p:cNvCxnSpPr>
          <p:nvPr/>
        </p:nvCxnSpPr>
        <p:spPr>
          <a:xfrm flipH="1">
            <a:off x="4459994" y="3391146"/>
            <a:ext cx="4200" cy="855000"/>
          </a:xfrm>
          <a:prstGeom prst="straightConnector1">
            <a:avLst/>
          </a:prstGeom>
          <a:noFill/>
          <a:ln cap="flat" cmpd="sng" w="1905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7" name="Google Shape;977;p40"/>
          <p:cNvSpPr/>
          <p:nvPr/>
        </p:nvSpPr>
        <p:spPr>
          <a:xfrm>
            <a:off x="1753826" y="3621147"/>
            <a:ext cx="5412300" cy="446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Передача основных данных на МА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8" name="Google Shape;978;p40"/>
          <p:cNvCxnSpPr>
            <a:stCxn id="975" idx="2"/>
          </p:cNvCxnSpPr>
          <p:nvPr/>
        </p:nvCxnSpPr>
        <p:spPr>
          <a:xfrm flipH="1" rot="-5400000">
            <a:off x="5817778" y="3324922"/>
            <a:ext cx="178800" cy="2894400"/>
          </a:xfrm>
          <a:prstGeom prst="bentConnector2">
            <a:avLst/>
          </a:prstGeom>
          <a:noFill/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9" name="Google Shape;979;p40"/>
          <p:cNvCxnSpPr/>
          <p:nvPr/>
        </p:nvCxnSpPr>
        <p:spPr>
          <a:xfrm rot="10800000">
            <a:off x="4459966" y="1214537"/>
            <a:ext cx="2894400" cy="3646800"/>
          </a:xfrm>
          <a:prstGeom prst="bentConnector3">
            <a:avLst>
              <a:gd fmla="val -332" name="adj1"/>
            </a:avLst>
          </a:prstGeom>
          <a:noFill/>
          <a:ln cap="flat" cmpd="sng" w="12700">
            <a:solidFill>
              <a:srgbClr val="17DB3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80" name="Google Shape;980;p40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1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Расчёт</a:t>
            </a:r>
            <a:r>
              <a:rPr lang="ru">
                <a:solidFill>
                  <a:srgbClr val="17DB3C"/>
                </a:solidFill>
              </a:rPr>
              <a:t> массы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986" name="Google Shape;986;p41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987" name="Google Shape;987;p41"/>
          <p:cNvGrpSpPr/>
          <p:nvPr/>
        </p:nvGrpSpPr>
        <p:grpSpPr>
          <a:xfrm>
            <a:off x="689119" y="701694"/>
            <a:ext cx="7987504" cy="4194906"/>
            <a:chOff x="765319" y="701694"/>
            <a:chExt cx="7987504" cy="4194906"/>
          </a:xfrm>
        </p:grpSpPr>
        <p:sp>
          <p:nvSpPr>
            <p:cNvPr id="988" name="Google Shape;988;p41"/>
            <p:cNvSpPr txBox="1"/>
            <p:nvPr/>
          </p:nvSpPr>
          <p:spPr>
            <a:xfrm>
              <a:off x="775212" y="897313"/>
              <a:ext cx="2569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Верхний модуль</a:t>
              </a:r>
              <a:endParaRPr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89" name="Google Shape;989;p41"/>
            <p:cNvSpPr txBox="1"/>
            <p:nvPr/>
          </p:nvSpPr>
          <p:spPr>
            <a:xfrm>
              <a:off x="799968" y="1753454"/>
              <a:ext cx="252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Средний модуль</a:t>
              </a:r>
              <a:endParaRPr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90" name="Google Shape;990;p41"/>
            <p:cNvSpPr txBox="1"/>
            <p:nvPr/>
          </p:nvSpPr>
          <p:spPr>
            <a:xfrm>
              <a:off x="775567" y="2518759"/>
              <a:ext cx="25203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Нижний модуль</a:t>
              </a:r>
              <a:endParaRPr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91" name="Google Shape;991;p41"/>
            <p:cNvSpPr txBox="1"/>
            <p:nvPr/>
          </p:nvSpPr>
          <p:spPr>
            <a:xfrm>
              <a:off x="765319" y="3184913"/>
              <a:ext cx="2540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Оптический модуль</a:t>
              </a:r>
              <a:endParaRPr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992" name="Google Shape;992;p41"/>
            <p:cNvCxnSpPr/>
            <p:nvPr/>
          </p:nvCxnSpPr>
          <p:spPr>
            <a:xfrm rot="10800000">
              <a:off x="808892" y="4084916"/>
              <a:ext cx="475416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993" name="Google Shape;993;p41"/>
            <p:cNvCxnSpPr/>
            <p:nvPr/>
          </p:nvCxnSpPr>
          <p:spPr>
            <a:xfrm rot="10800000">
              <a:off x="808892" y="4462413"/>
              <a:ext cx="475416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pic>
          <p:nvPicPr>
            <p:cNvPr id="994" name="Google Shape;994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26811" y="701694"/>
              <a:ext cx="1006755" cy="4194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41"/>
            <p:cNvSpPr txBox="1"/>
            <p:nvPr/>
          </p:nvSpPr>
          <p:spPr>
            <a:xfrm>
              <a:off x="7702823" y="2574350"/>
              <a:ext cx="1050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6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615 г</a:t>
              </a:r>
              <a:endParaRPr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96" name="Google Shape;996;p41"/>
            <p:cNvSpPr txBox="1"/>
            <p:nvPr/>
          </p:nvSpPr>
          <p:spPr>
            <a:xfrm>
              <a:off x="799592" y="3660769"/>
              <a:ext cx="3813438" cy="446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Дочерний аппарат</a:t>
              </a:r>
              <a:endParaRPr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997" name="Google Shape;997;p41"/>
            <p:cNvCxnSpPr/>
            <p:nvPr/>
          </p:nvCxnSpPr>
          <p:spPr>
            <a:xfrm rot="10800000">
              <a:off x="809228" y="1630716"/>
              <a:ext cx="4766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8" name="Google Shape;998;p41"/>
            <p:cNvCxnSpPr/>
            <p:nvPr/>
          </p:nvCxnSpPr>
          <p:spPr>
            <a:xfrm rot="10800000">
              <a:off x="808959" y="2431204"/>
              <a:ext cx="4754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99" name="Google Shape;999;p41"/>
            <p:cNvSpPr txBox="1"/>
            <p:nvPr/>
          </p:nvSpPr>
          <p:spPr>
            <a:xfrm>
              <a:off x="4870235" y="957349"/>
              <a:ext cx="755281" cy="446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120 г</a:t>
              </a:r>
              <a:endParaRPr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00" name="Google Shape;1000;p41"/>
            <p:cNvSpPr txBox="1"/>
            <p:nvPr/>
          </p:nvSpPr>
          <p:spPr>
            <a:xfrm>
              <a:off x="4893911" y="1798497"/>
              <a:ext cx="740641" cy="446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130 г</a:t>
              </a:r>
              <a:endParaRPr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01" name="Google Shape;1001;p41"/>
            <p:cNvSpPr txBox="1"/>
            <p:nvPr/>
          </p:nvSpPr>
          <p:spPr>
            <a:xfrm>
              <a:off x="4917266" y="2530816"/>
              <a:ext cx="740641" cy="446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120 г</a:t>
              </a:r>
              <a:endParaRPr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02" name="Google Shape;1002;p41"/>
            <p:cNvSpPr txBox="1"/>
            <p:nvPr/>
          </p:nvSpPr>
          <p:spPr>
            <a:xfrm>
              <a:off x="4907456" y="3193944"/>
              <a:ext cx="747243" cy="446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20 г</a:t>
              </a:r>
              <a:endParaRPr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03" name="Google Shape;1003;p41"/>
            <p:cNvSpPr txBox="1"/>
            <p:nvPr/>
          </p:nvSpPr>
          <p:spPr>
            <a:xfrm>
              <a:off x="4938304" y="3660769"/>
              <a:ext cx="719684" cy="4463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7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75 г</a:t>
              </a:r>
              <a:endParaRPr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004" name="Google Shape;1004;p41"/>
            <p:cNvCxnSpPr/>
            <p:nvPr/>
          </p:nvCxnSpPr>
          <p:spPr>
            <a:xfrm rot="10800000">
              <a:off x="808959" y="3095376"/>
              <a:ext cx="4754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5" name="Google Shape;1005;p41"/>
            <p:cNvCxnSpPr/>
            <p:nvPr/>
          </p:nvCxnSpPr>
          <p:spPr>
            <a:xfrm rot="10800000">
              <a:off x="808892" y="3658880"/>
              <a:ext cx="475416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06" name="Google Shape;1006;p41"/>
            <p:cNvSpPr/>
            <p:nvPr/>
          </p:nvSpPr>
          <p:spPr>
            <a:xfrm rot="10800000">
              <a:off x="7278372" y="832577"/>
              <a:ext cx="319509" cy="3980226"/>
            </a:xfrm>
            <a:prstGeom prst="leftBrace">
              <a:avLst>
                <a:gd fmla="val 47304" name="adj1"/>
                <a:gd fmla="val 50000" name="adj2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1007" name="Google Shape;1007;p41"/>
            <p:cNvCxnSpPr/>
            <p:nvPr/>
          </p:nvCxnSpPr>
          <p:spPr>
            <a:xfrm rot="10800000">
              <a:off x="809104" y="737713"/>
              <a:ext cx="476622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8" name="Google Shape;1008;p41"/>
            <p:cNvCxnSpPr/>
            <p:nvPr/>
          </p:nvCxnSpPr>
          <p:spPr>
            <a:xfrm rot="10800000">
              <a:off x="809104" y="4812791"/>
              <a:ext cx="476622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09" name="Google Shape;1009;p41"/>
          <p:cNvSpPr txBox="1"/>
          <p:nvPr/>
        </p:nvSpPr>
        <p:spPr>
          <a:xfrm>
            <a:off x="4862104" y="4051419"/>
            <a:ext cx="71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75 г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0" name="Google Shape;1010;p41"/>
          <p:cNvSpPr txBox="1"/>
          <p:nvPr/>
        </p:nvSpPr>
        <p:spPr>
          <a:xfrm>
            <a:off x="4862104" y="4420369"/>
            <a:ext cx="71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75 г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Облик аппарата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2621675" y="2462775"/>
            <a:ext cx="548700" cy="7089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17DB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5423275" y="2574825"/>
            <a:ext cx="548700" cy="484800"/>
          </a:xfrm>
          <a:prstGeom prst="mathPlus">
            <a:avLst>
              <a:gd fmla="val 23520" name="adj1"/>
            </a:avLst>
          </a:prstGeom>
          <a:solidFill>
            <a:srgbClr val="17DB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575" y="802975"/>
            <a:ext cx="1638306" cy="40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050" y="1774118"/>
            <a:ext cx="2513751" cy="208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75" y="776719"/>
            <a:ext cx="1638300" cy="3935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6029825" y="2340075"/>
            <a:ext cx="853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5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 flipH="1" rot="10800000">
            <a:off x="5165200" y="615025"/>
            <a:ext cx="419700" cy="4701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5"/>
          <p:cNvSpPr txBox="1"/>
          <p:nvPr/>
        </p:nvSpPr>
        <p:spPr>
          <a:xfrm>
            <a:off x="5157975" y="282125"/>
            <a:ext cx="20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верхний отсек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4" name="Google Shape;114;p15"/>
          <p:cNvCxnSpPr/>
          <p:nvPr/>
        </p:nvCxnSpPr>
        <p:spPr>
          <a:xfrm rot="10800000">
            <a:off x="3117950" y="1439525"/>
            <a:ext cx="636600" cy="11286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 txBox="1"/>
          <p:nvPr/>
        </p:nvSpPr>
        <p:spPr>
          <a:xfrm>
            <a:off x="2519750" y="913050"/>
            <a:ext cx="108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средний отсек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5121800" y="3349425"/>
            <a:ext cx="687300" cy="4269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5"/>
          <p:cNvSpPr txBox="1"/>
          <p:nvPr/>
        </p:nvSpPr>
        <p:spPr>
          <a:xfrm>
            <a:off x="5809100" y="3465175"/>
            <a:ext cx="116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нижний отсек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8" name="Google Shape;118;p15"/>
          <p:cNvCxnSpPr/>
          <p:nvPr/>
        </p:nvCxnSpPr>
        <p:spPr>
          <a:xfrm flipH="1">
            <a:off x="3588200" y="3870275"/>
            <a:ext cx="643800" cy="3039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5"/>
          <p:cNvSpPr txBox="1"/>
          <p:nvPr/>
        </p:nvSpPr>
        <p:spPr>
          <a:xfrm>
            <a:off x="2589950" y="4105800"/>
            <a:ext cx="116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оптический модуль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" name="Google Shape;120;p15"/>
          <p:cNvCxnSpPr/>
          <p:nvPr/>
        </p:nvCxnSpPr>
        <p:spPr>
          <a:xfrm rot="10800000">
            <a:off x="7393325" y="1338200"/>
            <a:ext cx="0" cy="9261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5"/>
          <p:cNvSpPr txBox="1"/>
          <p:nvPr/>
        </p:nvSpPr>
        <p:spPr>
          <a:xfrm>
            <a:off x="7147950" y="915075"/>
            <a:ext cx="6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ДА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280400" y="4595125"/>
            <a:ext cx="246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Атмосферный зонд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2931475" y="4595125"/>
            <a:ext cx="304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Материнский аппарат (МА)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6104050" y="4595125"/>
            <a:ext cx="29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Дочерний аппарат (ДА)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2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Расчёт парашюта </a:t>
            </a:r>
            <a:endParaRPr>
              <a:solidFill>
                <a:srgbClr val="17DB3C"/>
              </a:solidFill>
            </a:endParaRPr>
          </a:p>
        </p:txBody>
      </p:sp>
      <p:graphicFrame>
        <p:nvGraphicFramePr>
          <p:cNvPr id="1016" name="Google Shape;1016;p42"/>
          <p:cNvGraphicFramePr/>
          <p:nvPr/>
        </p:nvGraphicFramePr>
        <p:xfrm>
          <a:off x="3896775" y="8550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{B19D97E6-1D7D-4E32-99C9-2F397E65E3C5}</a:tableStyleId>
              </a:tblPr>
              <a:tblGrid>
                <a:gridCol w="2878800"/>
                <a:gridCol w="1144300"/>
                <a:gridCol w="958875"/>
              </a:tblGrid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17DB3C"/>
                          </a:solidFill>
                        </a:rPr>
                        <a:t>Характеристики парашюта</a:t>
                      </a:r>
                      <a:endParaRPr b="1" sz="1100">
                        <a:solidFill>
                          <a:srgbClr val="17DB3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17DB3C"/>
                          </a:solidFill>
                        </a:rPr>
                        <a:t>МА</a:t>
                      </a:r>
                      <a:endParaRPr b="1" sz="1100">
                        <a:solidFill>
                          <a:srgbClr val="17DB3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17DB3C"/>
                          </a:solidFill>
                        </a:rPr>
                        <a:t>ДА</a:t>
                      </a:r>
                      <a:endParaRPr b="1" sz="1100">
                        <a:solidFill>
                          <a:srgbClr val="17DB3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Диаметр купола</a:t>
                      </a:r>
                      <a:r>
                        <a:rPr lang="ru" sz="11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ru" sz="1100">
                          <a:solidFill>
                            <a:srgbClr val="17DB3C"/>
                          </a:solidFill>
                        </a:rPr>
                        <a:t>[D]</a:t>
                      </a:r>
                      <a:r>
                        <a:rPr lang="ru" sz="110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ru" sz="1100">
                          <a:solidFill>
                            <a:schemeClr val="lt1"/>
                          </a:solidFill>
                        </a:rPr>
                        <a:t>мм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308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180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Диаметр центрального отверстия, </a:t>
                      </a:r>
                      <a:r>
                        <a:rPr lang="ru" sz="1100">
                          <a:solidFill>
                            <a:schemeClr val="lt1"/>
                          </a:solidFill>
                        </a:rPr>
                        <a:t> мм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40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20 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Площадь парашюта</a:t>
                      </a:r>
                      <a:r>
                        <a:rPr lang="ru" sz="11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ru" sz="1100">
                          <a:solidFill>
                            <a:srgbClr val="17DB3C"/>
                          </a:solidFill>
                        </a:rPr>
                        <a:t>[S]</a:t>
                      </a:r>
                      <a:r>
                        <a:rPr lang="ru" sz="1100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ru" sz="1100">
                          <a:solidFill>
                            <a:schemeClr val="lt1"/>
                          </a:solidFill>
                        </a:rPr>
                        <a:t>м²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0,731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0,025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Длина строп парашюта,</a:t>
                      </a:r>
                      <a:r>
                        <a:rPr lang="ru" sz="1100">
                          <a:solidFill>
                            <a:schemeClr val="lt1"/>
                          </a:solidFill>
                        </a:rPr>
                        <a:t> мм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450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200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Количество строп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7" name="Google Shape;1017;p42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018" name="Google Shape;1018;p42"/>
          <p:cNvGraphicFramePr/>
          <p:nvPr/>
        </p:nvGraphicFramePr>
        <p:xfrm>
          <a:off x="3896775" y="32273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{B19D97E6-1D7D-4E32-99C9-2F397E65E3C5}</a:tableStyleId>
              </a:tblPr>
              <a:tblGrid>
                <a:gridCol w="1200375"/>
                <a:gridCol w="793175"/>
                <a:gridCol w="1349700"/>
                <a:gridCol w="1638700"/>
              </a:tblGrid>
              <a:tr h="37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17DB3C"/>
                          </a:solidFill>
                        </a:rPr>
                        <a:t>Режим спуска</a:t>
                      </a:r>
                      <a:endParaRPr b="1" sz="1100">
                        <a:solidFill>
                          <a:srgbClr val="17DB3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17DB3C"/>
                          </a:solidFill>
                        </a:rPr>
                        <a:t>Масса, г</a:t>
                      </a:r>
                      <a:endParaRPr b="1" sz="1100">
                        <a:solidFill>
                          <a:srgbClr val="17DB3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17DB3C"/>
                          </a:solidFill>
                        </a:rPr>
                        <a:t>Диаметр </a:t>
                      </a:r>
                      <a:r>
                        <a:rPr b="1" lang="ru" sz="1100">
                          <a:solidFill>
                            <a:schemeClr val="lt1"/>
                          </a:solidFill>
                        </a:rPr>
                        <a:t>[D]</a:t>
                      </a:r>
                      <a:r>
                        <a:rPr b="1" lang="ru" sz="1100">
                          <a:solidFill>
                            <a:srgbClr val="17DB3C"/>
                          </a:solidFill>
                        </a:rPr>
                        <a:t>, мм</a:t>
                      </a:r>
                      <a:endParaRPr b="1" sz="1100">
                        <a:solidFill>
                          <a:srgbClr val="17DB3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rgbClr val="17DB3C"/>
                          </a:solidFill>
                        </a:rPr>
                        <a:t>Скорость спуска, м/с</a:t>
                      </a:r>
                      <a:endParaRPr b="1" baseline="30000" sz="1100">
                        <a:solidFill>
                          <a:srgbClr val="17DB3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МА + ДА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615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308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7,5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МА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390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308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ДА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75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180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chemeClr val="lt1"/>
                          </a:solidFill>
                        </a:rPr>
                        <a:t>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19" name="Google Shape;10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75" y="854100"/>
            <a:ext cx="3297515" cy="18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2050"/>
            <a:ext cx="3591975" cy="2131183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42"/>
          <p:cNvSpPr txBox="1"/>
          <p:nvPr/>
        </p:nvSpPr>
        <p:spPr>
          <a:xfrm>
            <a:off x="444395" y="4507529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Парашют МА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2" name="Google Shape;1022;p42"/>
          <p:cNvSpPr txBox="1"/>
          <p:nvPr/>
        </p:nvSpPr>
        <p:spPr>
          <a:xfrm>
            <a:off x="2394245" y="4507529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Парашют ДА</a:t>
            </a:r>
            <a:endParaRPr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23" name="Google Shape;1023;p42"/>
          <p:cNvCxnSpPr/>
          <p:nvPr/>
        </p:nvCxnSpPr>
        <p:spPr>
          <a:xfrm flipH="1">
            <a:off x="557075" y="2929850"/>
            <a:ext cx="1468500" cy="1309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24" name="Google Shape;1024;p42"/>
          <p:cNvCxnSpPr/>
          <p:nvPr/>
        </p:nvCxnSpPr>
        <p:spPr>
          <a:xfrm flipH="1">
            <a:off x="2871975" y="3306025"/>
            <a:ext cx="636600" cy="564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25" name="Google Shape;1025;p42"/>
          <p:cNvSpPr txBox="1"/>
          <p:nvPr/>
        </p:nvSpPr>
        <p:spPr>
          <a:xfrm rot="-2522231">
            <a:off x="600935" y="3682812"/>
            <a:ext cx="332431" cy="400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Google Shape;1026;p42"/>
          <p:cNvSpPr txBox="1"/>
          <p:nvPr/>
        </p:nvSpPr>
        <p:spPr>
          <a:xfrm rot="-2522231">
            <a:off x="2794960" y="3410287"/>
            <a:ext cx="332431" cy="400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3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Энергобаланс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1032" name="Google Shape;1032;p43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33" name="Google Shape;10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825" y="983825"/>
            <a:ext cx="6561074" cy="37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43"/>
          <p:cNvPicPr preferRelativeResize="0"/>
          <p:nvPr/>
        </p:nvPicPr>
        <p:blipFill rotWithShape="1">
          <a:blip r:embed="rId4">
            <a:alphaModFix/>
          </a:blip>
          <a:srcRect b="714" l="0" r="0" t="0"/>
          <a:stretch/>
        </p:blipFill>
        <p:spPr>
          <a:xfrm>
            <a:off x="6395875" y="970300"/>
            <a:ext cx="2671924" cy="373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4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Расчёт стоимости 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1040" name="Google Shape;1040;p44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041" name="Google Shape;1041;p44"/>
          <p:cNvGraphicFramePr/>
          <p:nvPr/>
        </p:nvGraphicFramePr>
        <p:xfrm>
          <a:off x="981497" y="684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{8ADB4D23-B2D4-4EB0-A2D0-BC611241561C}</a:tableStyleId>
              </a:tblPr>
              <a:tblGrid>
                <a:gridCol w="3119025"/>
                <a:gridCol w="1559525"/>
                <a:gridCol w="936250"/>
                <a:gridCol w="936250"/>
                <a:gridCol w="936250"/>
              </a:tblGrid>
              <a:tr h="306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Наименование</a:t>
                      </a:r>
                      <a:endParaRPr b="1" i="0" sz="1000" u="none" cap="none" strike="noStrike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Обозначение</a:t>
                      </a:r>
                      <a:endParaRPr b="1" i="0" sz="1000" u="none" cap="none" strike="noStrike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Количество</a:t>
                      </a:r>
                      <a:endParaRPr b="1" i="0" sz="1000" u="none" cap="none" strike="noStrike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Цена за 1 шт.,</a:t>
                      </a:r>
                      <a:br>
                        <a:rPr b="1" i="0" lang="ru" sz="10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ru" sz="10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руб.</a:t>
                      </a:r>
                      <a:endParaRPr b="1" i="0" sz="1000" u="none" cap="none" strike="noStrike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000"/>
                        <a:buFont typeface="Arial"/>
                        <a:buNone/>
                      </a:pPr>
                      <a:r>
                        <a:rPr b="1" i="0" lang="ru" sz="10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Цена общая.,</a:t>
                      </a:r>
                      <a:br>
                        <a:rPr b="1" i="0" lang="ru" sz="10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ru" sz="1000" u="none" cap="none" strike="noStrike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руб.</a:t>
                      </a:r>
                      <a:endParaRPr/>
                    </a:p>
                  </a:txBody>
                  <a:tcPr marT="7200" marB="7200" marR="36000" marL="36000" anchor="ctr"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Аккумулятор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ICR18350-1400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329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658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Аккумулятор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LP402030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230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b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1380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Акселерометр и гироскоп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LSM6DSL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306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1224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Антенна для радио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2,4 GHz Wi-Fi 3dbi 15см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74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296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Антенна GPS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 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b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433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433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Ветрогенератор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 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b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269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269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Датчик температуры, давления и влажности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BME280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620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2480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Датчик тока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INA219 SOT23-8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335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b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335,2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Камера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FANGTUOSI SQ11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b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1053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1053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Магнитометр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LIS3MDL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660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2640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Микроконтрол</a:t>
                      </a:r>
                      <a:r>
                        <a:rPr lang="ru" sz="900">
                          <a:solidFill>
                            <a:schemeClr val="lt1"/>
                          </a:solidFill>
                        </a:rPr>
                        <a:t>л</a:t>
                      </a: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ер на плате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ESP32-CAM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632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2528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Микроконтроллер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STM32F401RCT6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233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233,2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Мотор-редуктор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вал-3мм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102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204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Мотор-редуктор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вал-М4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147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147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Мотор-редуктор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вал-3мм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102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102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Пищалка активная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5 В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b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8,1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32,4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Пружина кручения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0.4x2.3x95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b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19,7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118,2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Радиомодуль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NRF24L01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226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904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Усилитель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XQ-02A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b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1400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 anchor="b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1400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Фоторезистор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VT93N1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25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25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Micro SD карта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SanDisk 16Gb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460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3680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DC-DC преобразователь понижающий на плате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MP1584EN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86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 u="none" cap="none" strike="noStrike">
                          <a:solidFill>
                            <a:schemeClr val="lt1"/>
                          </a:solidFill>
                        </a:rPr>
                        <a:t>688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</a:tr>
              <a:tr h="16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</a:rPr>
                        <a:t>Изготовление печатных плат</a:t>
                      </a:r>
                      <a:endParaRPr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7200" marB="7200" marR="36000" marL="360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7200" marB="7200" marR="36000" marL="360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</a:rPr>
                        <a:t>1</a:t>
                      </a:r>
                      <a:endParaRPr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7200" marB="7200" marR="36000" marL="360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</a:rPr>
                        <a:t>12 000</a:t>
                      </a:r>
                      <a:endParaRPr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7200" marB="7200" marR="36000" marL="36000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lt1"/>
                          </a:solidFill>
                        </a:rPr>
                        <a:t>12 000</a:t>
                      </a:r>
                      <a:endParaRPr sz="9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7200" marB="7200" marR="36000" marL="36000">
                    <a:solidFill>
                      <a:schemeClr val="dk1"/>
                    </a:solidFill>
                  </a:tcPr>
                </a:tc>
              </a:tr>
              <a:tr h="248300">
                <a:tc gridSpan="4"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600" u="none" cap="none" strike="noStrike">
                          <a:solidFill>
                            <a:srgbClr val="00B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ИТОГО:</a:t>
                      </a:r>
                      <a:endParaRPr b="1" i="0" sz="1600" u="none" cap="none" strike="noStrike">
                        <a:solidFill>
                          <a:srgbClr val="00B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200" marB="7200" marR="36000" marL="3600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00B050"/>
                          </a:solidFill>
                        </a:rPr>
                        <a:t>32</a:t>
                      </a:r>
                      <a:r>
                        <a:rPr b="1" lang="ru" sz="1600" u="none" cap="none" strike="noStrike">
                          <a:solidFill>
                            <a:srgbClr val="00B050"/>
                          </a:solidFill>
                        </a:rPr>
                        <a:t> 830</a:t>
                      </a:r>
                      <a:endParaRPr b="1" i="0" sz="1600" u="none" cap="none" strike="noStrike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200" marB="7200" marR="3600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45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План-график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1047" name="Google Shape;1047;p45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048" name="Google Shape;1048;p45"/>
          <p:cNvGraphicFramePr/>
          <p:nvPr/>
        </p:nvGraphicFramePr>
        <p:xfrm>
          <a:off x="245969" y="10411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{D7874BF2-AAA0-47D0-AED1-880ED3C18FF1}</a:tableStyleId>
              </a:tblPr>
              <a:tblGrid>
                <a:gridCol w="42269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2250"/>
                <a:gridCol w="215075"/>
              </a:tblGrid>
              <a:tr h="20242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Наименование работы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rgbClr val="17DB3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Февраль</a:t>
                      </a:r>
                      <a:endParaRPr sz="1100">
                        <a:solidFill>
                          <a:srgbClr val="17DB3C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rgbClr val="17DB3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Март</a:t>
                      </a:r>
                      <a:endParaRPr sz="1100">
                        <a:solidFill>
                          <a:srgbClr val="17DB3C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300" u="none" cap="none" strike="noStrike">
                          <a:solidFill>
                            <a:srgbClr val="17DB3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Апрель</a:t>
                      </a:r>
                      <a:endParaRPr sz="1100">
                        <a:solidFill>
                          <a:srgbClr val="17DB3C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rgbClr val="17DB3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Май</a:t>
                      </a:r>
                      <a:endParaRPr sz="1100">
                        <a:solidFill>
                          <a:srgbClr val="17DB3C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300" u="none" cap="none" strike="noStrike">
                          <a:solidFill>
                            <a:srgbClr val="17DB3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Июнь</a:t>
                      </a:r>
                      <a:endParaRPr sz="1100">
                        <a:solidFill>
                          <a:srgbClr val="17DB3C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rowSpan="18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ПУСК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4335"/>
                    </a:solidFill>
                  </a:tcPr>
                </a:tc>
              </a:tr>
              <a:tr h="1704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Разработка печатных плат МА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Разработка интерфейсной печатной платы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Разработка печатной платы ДА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Монтаж и отладка печатных плат МА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Монтаж и отладка интерфейсной печатной платы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Монтаж и отладка печатной платы ДА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Печать и доработка конструкции МА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Печать и доработка конструкции ДА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520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Создание ПО МА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Создание ПО ДА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Создание ПО для ESP32-CAM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Создание ПО для наземной станции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Создание ПО для маяка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F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Сборка конструкции аппарата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5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Испытания аппарата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02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Подготовка аппарата к пуску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8450" marB="0" marR="8450" marL="8450" anchor="b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FF99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6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Дядя Пикус ни нада(((((((((((((((((((((((((((((</a:t>
            </a:r>
            <a:endParaRPr>
              <a:solidFill>
                <a:srgbClr val="17DB3C"/>
              </a:solidFill>
            </a:endParaRPr>
          </a:p>
        </p:txBody>
      </p:sp>
      <p:pic>
        <p:nvPicPr>
          <p:cNvPr id="1054" name="Google Shape;10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975" y="1338600"/>
            <a:ext cx="5996049" cy="33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46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7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17DB3C"/>
                </a:solidFill>
              </a:rPr>
              <a:t>Расчет параметров системы фиксации момента отделения ДА</a:t>
            </a:r>
            <a:endParaRPr sz="2300">
              <a:solidFill>
                <a:srgbClr val="17DB3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1061" name="Google Shape;106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062" name="Google Shape;10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25" y="846637"/>
            <a:ext cx="4494650" cy="34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47"/>
          <p:cNvPicPr preferRelativeResize="0"/>
          <p:nvPr/>
        </p:nvPicPr>
        <p:blipFill rotWithShape="1">
          <a:blip r:embed="rId4">
            <a:alphaModFix/>
          </a:blip>
          <a:srcRect b="0" l="0" r="0" t="21154"/>
          <a:stretch/>
        </p:blipFill>
        <p:spPr>
          <a:xfrm>
            <a:off x="4750825" y="846623"/>
            <a:ext cx="4060125" cy="28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0825" y="3674982"/>
            <a:ext cx="4060125" cy="106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47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8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17DB3C"/>
                </a:solidFill>
              </a:rPr>
              <a:t>Расчёт параметров окружающей среды ветрогенератора</a:t>
            </a:r>
            <a:endParaRPr sz="2400">
              <a:solidFill>
                <a:srgbClr val="17DB3C"/>
              </a:solidFill>
            </a:endParaRPr>
          </a:p>
        </p:txBody>
      </p:sp>
      <p:sp>
        <p:nvSpPr>
          <p:cNvPr id="1071" name="Google Shape;107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072" name="Google Shape;10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725" y="799000"/>
            <a:ext cx="4340524" cy="42225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73" name="Google Shape;1073;p48"/>
          <p:cNvGrpSpPr/>
          <p:nvPr/>
        </p:nvGrpSpPr>
        <p:grpSpPr>
          <a:xfrm>
            <a:off x="36176" y="1353901"/>
            <a:ext cx="4767554" cy="3667657"/>
            <a:chOff x="96550" y="1737854"/>
            <a:chExt cx="4692475" cy="3559450"/>
          </a:xfrm>
        </p:grpSpPr>
        <p:pic>
          <p:nvPicPr>
            <p:cNvPr id="1074" name="Google Shape;1074;p48"/>
            <p:cNvPicPr preferRelativeResize="0"/>
            <p:nvPr/>
          </p:nvPicPr>
          <p:blipFill rotWithShape="1">
            <a:blip r:embed="rId4">
              <a:alphaModFix/>
            </a:blip>
            <a:srcRect b="0" l="0" r="70887" t="0"/>
            <a:stretch/>
          </p:blipFill>
          <p:spPr>
            <a:xfrm>
              <a:off x="96550" y="1737854"/>
              <a:ext cx="1574550" cy="35594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075" name="Google Shape;1075;p48"/>
            <p:cNvPicPr preferRelativeResize="0"/>
            <p:nvPr/>
          </p:nvPicPr>
          <p:blipFill rotWithShape="1">
            <a:blip r:embed="rId4">
              <a:alphaModFix/>
            </a:blip>
            <a:srcRect b="0" l="42349" r="0" t="0"/>
            <a:stretch/>
          </p:blipFill>
          <p:spPr>
            <a:xfrm>
              <a:off x="1671100" y="1737854"/>
              <a:ext cx="3117925" cy="355945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076" name="Google Shape;107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4950" y="799000"/>
            <a:ext cx="1528775" cy="15593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7" name="Google Shape;1077;p48"/>
          <p:cNvSpPr/>
          <p:nvPr/>
        </p:nvSpPr>
        <p:spPr>
          <a:xfrm>
            <a:off x="36175" y="799000"/>
            <a:ext cx="32388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48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9"/>
          <p:cNvSpPr txBox="1"/>
          <p:nvPr/>
        </p:nvSpPr>
        <p:spPr>
          <a:xfrm>
            <a:off x="282150" y="872450"/>
            <a:ext cx="33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4" name="Google Shape;1084;p49"/>
          <p:cNvSpPr/>
          <p:nvPr/>
        </p:nvSpPr>
        <p:spPr>
          <a:xfrm>
            <a:off x="170475" y="743325"/>
            <a:ext cx="3906600" cy="824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49"/>
          <p:cNvSpPr/>
          <p:nvPr/>
        </p:nvSpPr>
        <p:spPr>
          <a:xfrm>
            <a:off x="209375" y="814575"/>
            <a:ext cx="1063500" cy="68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Радиомодуль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86" name="Google Shape;1086;p49"/>
          <p:cNvSpPr/>
          <p:nvPr/>
        </p:nvSpPr>
        <p:spPr>
          <a:xfrm>
            <a:off x="1501126" y="814575"/>
            <a:ext cx="1121400" cy="68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Усилитель радиосигнала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87" name="Google Shape;1087;p49"/>
          <p:cNvSpPr/>
          <p:nvPr/>
        </p:nvSpPr>
        <p:spPr>
          <a:xfrm>
            <a:off x="3277075" y="814575"/>
            <a:ext cx="768000" cy="68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Антенна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1088" name="Google Shape;1088;p49"/>
          <p:cNvCxnSpPr>
            <a:stCxn id="1085" idx="3"/>
            <a:endCxn id="1086" idx="1"/>
          </p:cNvCxnSpPr>
          <p:nvPr/>
        </p:nvCxnSpPr>
        <p:spPr>
          <a:xfrm>
            <a:off x="1272875" y="1155675"/>
            <a:ext cx="22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49"/>
          <p:cNvCxnSpPr>
            <a:stCxn id="1086" idx="3"/>
            <a:endCxn id="1087" idx="1"/>
          </p:cNvCxnSpPr>
          <p:nvPr/>
        </p:nvCxnSpPr>
        <p:spPr>
          <a:xfrm>
            <a:off x="2622526" y="1155675"/>
            <a:ext cx="65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p49"/>
          <p:cNvSpPr/>
          <p:nvPr/>
        </p:nvSpPr>
        <p:spPr>
          <a:xfrm>
            <a:off x="6374200" y="735525"/>
            <a:ext cx="2487600" cy="840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1" name="Google Shape;1091;p49"/>
          <p:cNvSpPr/>
          <p:nvPr/>
        </p:nvSpPr>
        <p:spPr>
          <a:xfrm>
            <a:off x="6410375" y="821825"/>
            <a:ext cx="768000" cy="68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Антенна</a:t>
            </a:r>
            <a:endParaRPr sz="1100">
              <a:solidFill>
                <a:schemeClr val="lt1"/>
              </a:solidFill>
            </a:endParaRPr>
          </a:p>
        </p:txBody>
      </p:sp>
      <p:cxnSp>
        <p:nvCxnSpPr>
          <p:cNvPr id="1092" name="Google Shape;1092;p49"/>
          <p:cNvCxnSpPr>
            <a:stCxn id="1091" idx="3"/>
            <a:endCxn id="1093" idx="1"/>
          </p:cNvCxnSpPr>
          <p:nvPr/>
        </p:nvCxnSpPr>
        <p:spPr>
          <a:xfrm>
            <a:off x="7178375" y="1162925"/>
            <a:ext cx="57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49"/>
          <p:cNvSpPr/>
          <p:nvPr/>
        </p:nvSpPr>
        <p:spPr>
          <a:xfrm>
            <a:off x="7756475" y="821825"/>
            <a:ext cx="1063500" cy="68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Радиомодуль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94" name="Google Shape;1094;p49"/>
          <p:cNvSpPr/>
          <p:nvPr/>
        </p:nvSpPr>
        <p:spPr>
          <a:xfrm>
            <a:off x="4087300" y="979642"/>
            <a:ext cx="2293250" cy="305150"/>
          </a:xfrm>
          <a:custGeom>
            <a:rect b="b" l="l" r="r" t="t"/>
            <a:pathLst>
              <a:path extrusionOk="0" h="12206" w="91730">
                <a:moveTo>
                  <a:pt x="0" y="7576"/>
                </a:moveTo>
                <a:cubicBezTo>
                  <a:pt x="1881" y="6419"/>
                  <a:pt x="7717" y="-141"/>
                  <a:pt x="11286" y="631"/>
                </a:cubicBezTo>
                <a:cubicBezTo>
                  <a:pt x="14855" y="1403"/>
                  <a:pt x="18135" y="12206"/>
                  <a:pt x="21414" y="12206"/>
                </a:cubicBezTo>
                <a:cubicBezTo>
                  <a:pt x="24694" y="12206"/>
                  <a:pt x="27925" y="776"/>
                  <a:pt x="30963" y="631"/>
                </a:cubicBezTo>
                <a:cubicBezTo>
                  <a:pt x="34001" y="486"/>
                  <a:pt x="36895" y="11241"/>
                  <a:pt x="39644" y="11337"/>
                </a:cubicBezTo>
                <a:cubicBezTo>
                  <a:pt x="42393" y="11434"/>
                  <a:pt x="44756" y="1114"/>
                  <a:pt x="47457" y="1210"/>
                </a:cubicBezTo>
                <a:cubicBezTo>
                  <a:pt x="50158" y="1307"/>
                  <a:pt x="53147" y="12013"/>
                  <a:pt x="55848" y="11916"/>
                </a:cubicBezTo>
                <a:cubicBezTo>
                  <a:pt x="58549" y="11820"/>
                  <a:pt x="60864" y="631"/>
                  <a:pt x="63661" y="631"/>
                </a:cubicBezTo>
                <a:cubicBezTo>
                  <a:pt x="66458" y="631"/>
                  <a:pt x="69497" y="12013"/>
                  <a:pt x="72632" y="11916"/>
                </a:cubicBezTo>
                <a:cubicBezTo>
                  <a:pt x="75767" y="11820"/>
                  <a:pt x="79287" y="775"/>
                  <a:pt x="82470" y="52"/>
                </a:cubicBezTo>
                <a:cubicBezTo>
                  <a:pt x="85653" y="-671"/>
                  <a:pt x="90187" y="6322"/>
                  <a:pt x="91730" y="757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095" name="Google Shape;1095;p49"/>
          <p:cNvCxnSpPr/>
          <p:nvPr/>
        </p:nvCxnSpPr>
        <p:spPr>
          <a:xfrm>
            <a:off x="180850" y="164265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49"/>
          <p:cNvCxnSpPr/>
          <p:nvPr/>
        </p:nvCxnSpPr>
        <p:spPr>
          <a:xfrm>
            <a:off x="1396175" y="164265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49"/>
          <p:cNvCxnSpPr/>
          <p:nvPr/>
        </p:nvCxnSpPr>
        <p:spPr>
          <a:xfrm>
            <a:off x="2622525" y="164265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49"/>
          <p:cNvCxnSpPr/>
          <p:nvPr/>
        </p:nvCxnSpPr>
        <p:spPr>
          <a:xfrm>
            <a:off x="4077075" y="164265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49"/>
          <p:cNvCxnSpPr/>
          <p:nvPr/>
        </p:nvCxnSpPr>
        <p:spPr>
          <a:xfrm>
            <a:off x="3277075" y="164265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49"/>
          <p:cNvCxnSpPr/>
          <p:nvPr/>
        </p:nvCxnSpPr>
        <p:spPr>
          <a:xfrm>
            <a:off x="6410375" y="164265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49"/>
          <p:cNvCxnSpPr/>
          <p:nvPr/>
        </p:nvCxnSpPr>
        <p:spPr>
          <a:xfrm>
            <a:off x="7178375" y="164265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49"/>
          <p:cNvCxnSpPr/>
          <p:nvPr/>
        </p:nvCxnSpPr>
        <p:spPr>
          <a:xfrm>
            <a:off x="7756475" y="164265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49"/>
          <p:cNvCxnSpPr/>
          <p:nvPr/>
        </p:nvCxnSpPr>
        <p:spPr>
          <a:xfrm>
            <a:off x="8819975" y="1642650"/>
            <a:ext cx="0" cy="44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04" name="Google Shape;1104;p49"/>
          <p:cNvSpPr txBox="1"/>
          <p:nvPr/>
        </p:nvSpPr>
        <p:spPr>
          <a:xfrm>
            <a:off x="466776" y="166680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Drm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5" name="Google Shape;1105;p49"/>
          <p:cNvSpPr txBox="1"/>
          <p:nvPr/>
        </p:nvSpPr>
        <p:spPr>
          <a:xfrm>
            <a:off x="1696951" y="166680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6" name="Google Shape;1106;p49"/>
          <p:cNvSpPr txBox="1"/>
          <p:nvPr/>
        </p:nvSpPr>
        <p:spPr>
          <a:xfrm>
            <a:off x="2675451" y="166680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Lprd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7" name="Google Shape;1107;p49"/>
          <p:cNvSpPr txBox="1"/>
          <p:nvPr/>
        </p:nvSpPr>
        <p:spPr>
          <a:xfrm>
            <a:off x="3342325" y="1666800"/>
            <a:ext cx="7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8" name="Google Shape;1108;p49"/>
          <p:cNvSpPr txBox="1"/>
          <p:nvPr/>
        </p:nvSpPr>
        <p:spPr>
          <a:xfrm>
            <a:off x="4876350" y="1666800"/>
            <a:ext cx="7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𝝨L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9" name="Google Shape;1109;p49"/>
          <p:cNvSpPr txBox="1"/>
          <p:nvPr/>
        </p:nvSpPr>
        <p:spPr>
          <a:xfrm>
            <a:off x="6443075" y="1666800"/>
            <a:ext cx="7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prm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0" name="Google Shape;1110;p49"/>
          <p:cNvSpPr txBox="1"/>
          <p:nvPr/>
        </p:nvSpPr>
        <p:spPr>
          <a:xfrm>
            <a:off x="7138675" y="1666800"/>
            <a:ext cx="7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</a:t>
            </a: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prm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1" name="Google Shape;1111;p49"/>
          <p:cNvSpPr txBox="1"/>
          <p:nvPr/>
        </p:nvSpPr>
        <p:spPr>
          <a:xfrm>
            <a:off x="7979325" y="1666800"/>
            <a:ext cx="7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Dvh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2" name="Google Shape;1112;p49"/>
          <p:cNvSpPr txBox="1"/>
          <p:nvPr/>
        </p:nvSpPr>
        <p:spPr>
          <a:xfrm>
            <a:off x="4087300" y="1175625"/>
            <a:ext cx="4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МА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3" name="Google Shape;1113;p49"/>
          <p:cNvSpPr txBox="1"/>
          <p:nvPr/>
        </p:nvSpPr>
        <p:spPr>
          <a:xfrm>
            <a:off x="5612550" y="1175625"/>
            <a:ext cx="7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Земля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4" name="Google Shape;11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51" y="2160825"/>
            <a:ext cx="4093999" cy="28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825" y="2153575"/>
            <a:ext cx="4185926" cy="28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49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117" name="Google Shape;1117;p49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17DB3C"/>
                </a:solidFill>
              </a:rPr>
              <a:t>Расчёт радиолинии</a:t>
            </a:r>
            <a:endParaRPr sz="2400">
              <a:solidFill>
                <a:srgbClr val="17DB3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Основные задачи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311700" y="863550"/>
            <a:ext cx="831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DB3C"/>
              </a:buClr>
              <a:buSzPts val="1600"/>
              <a:buChar char="●"/>
            </a:pPr>
            <a:r>
              <a:rPr lang="ru" sz="1600">
                <a:solidFill>
                  <a:srgbClr val="17DB3C"/>
                </a:solidFill>
              </a:rPr>
              <a:t>Измерение температуры, давления, трёх компонентов ускорения и трёх компонентов индукции магнитного поля на протяжении всего полёта</a:t>
            </a:r>
            <a:endParaRPr sz="1600">
              <a:solidFill>
                <a:srgbClr val="17DB3C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7DB3C"/>
              </a:buClr>
              <a:buSzPts val="1600"/>
              <a:buChar char="●"/>
            </a:pPr>
            <a:r>
              <a:rPr lang="ru" sz="1600">
                <a:solidFill>
                  <a:srgbClr val="17DB3C"/>
                </a:solidFill>
              </a:rPr>
              <a:t>Со</a:t>
            </a:r>
            <a:r>
              <a:rPr lang="ru" sz="1600">
                <a:solidFill>
                  <a:srgbClr val="17DB3C"/>
                </a:solidFill>
              </a:rPr>
              <a:t>здание системы спасения</a:t>
            </a:r>
            <a:endParaRPr sz="1600">
              <a:solidFill>
                <a:srgbClr val="17DB3C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7DB3C"/>
              </a:buClr>
              <a:buSzPts val="1600"/>
              <a:buChar char="●"/>
            </a:pPr>
            <a:r>
              <a:rPr lang="ru" sz="1600">
                <a:solidFill>
                  <a:srgbClr val="17DB3C"/>
                </a:solidFill>
              </a:rPr>
              <a:t>Обеспечение бесконтактной фиксации момента отделения аппарата</a:t>
            </a:r>
            <a:r>
              <a:rPr lang="ru" sz="1600">
                <a:solidFill>
                  <a:srgbClr val="17DB3C"/>
                </a:solidFill>
              </a:rPr>
              <a:t> </a:t>
            </a:r>
            <a:r>
              <a:rPr lang="ru" sz="1600">
                <a:solidFill>
                  <a:srgbClr val="17DB3C"/>
                </a:solidFill>
              </a:rPr>
              <a:t>от</a:t>
            </a:r>
            <a:r>
              <a:rPr lang="ru" sz="1600"/>
              <a:t> </a:t>
            </a:r>
            <a:r>
              <a:rPr lang="ru" sz="1600">
                <a:solidFill>
                  <a:srgbClr val="17DB3C"/>
                </a:solidFill>
              </a:rPr>
              <a:t>носителя</a:t>
            </a:r>
            <a:endParaRPr sz="1600">
              <a:solidFill>
                <a:srgbClr val="17DB3C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7DB3C"/>
              </a:buClr>
              <a:buSzPts val="1600"/>
              <a:buChar char="●"/>
            </a:pPr>
            <a:r>
              <a:rPr lang="ru" sz="1600">
                <a:solidFill>
                  <a:srgbClr val="17DB3C"/>
                </a:solidFill>
              </a:rPr>
              <a:t>Приём телеметрии на собственную наземную станцию</a:t>
            </a:r>
            <a:endParaRPr sz="1600">
              <a:solidFill>
                <a:srgbClr val="17DB3C"/>
              </a:solidFill>
            </a:endParaRPr>
          </a:p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Дополнительные </a:t>
            </a:r>
            <a:r>
              <a:rPr lang="ru">
                <a:solidFill>
                  <a:srgbClr val="17DB3C"/>
                </a:solidFill>
              </a:rPr>
              <a:t>задачи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305350" y="854100"/>
            <a:ext cx="8353500" cy="4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ветрогенератора 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Обеспечение вертикальной ориентации до раскрытия парашюта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Отложенное срабатывание системы спасения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Создание системы отделения ДА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Фотосъёмка с бортов МА и ДА во время спуска 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Построение 3D-модели местности 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Сбор данных с датчиков GPS МА и ДА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Сохранение телеметрии МА и ДА на SD карты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Обеспечение радиосвязи между МА и ДА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телеметрии зонда на приемном пункте в режиме реального времени во время полета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Разработка системы поиска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rgbClr val="17DB3C"/>
              </a:buClr>
              <a:buSzPts val="1600"/>
              <a:buFont typeface="Proxima Nova"/>
              <a:buChar char="●"/>
            </a:pPr>
            <a:r>
              <a:rPr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Видеорегистрация полёта</a:t>
            </a:r>
            <a:endParaRPr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План-полета</a:t>
            </a:r>
            <a:endParaRPr>
              <a:solidFill>
                <a:srgbClr val="17DB3C"/>
              </a:solidFill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 b="13845" l="0" r="0" t="0"/>
          <a:stretch/>
        </p:blipFill>
        <p:spPr>
          <a:xfrm>
            <a:off x="0" y="712175"/>
            <a:ext cx="9144000" cy="443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447" y="3972737"/>
            <a:ext cx="622801" cy="69418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/>
          <p:nvPr/>
        </p:nvSpPr>
        <p:spPr>
          <a:xfrm>
            <a:off x="5460127" y="2827378"/>
            <a:ext cx="1723500" cy="1640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Создание ветрогенератора</a:t>
            </a:r>
            <a:endParaRPr>
              <a:solidFill>
                <a:srgbClr val="17DB3C"/>
              </a:solidFill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125" y="1282463"/>
            <a:ext cx="1871343" cy="18889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9"/>
          <p:cNvCxnSpPr/>
          <p:nvPr/>
        </p:nvCxnSpPr>
        <p:spPr>
          <a:xfrm>
            <a:off x="4490425" y="2984334"/>
            <a:ext cx="0" cy="17994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9"/>
          <p:cNvCxnSpPr/>
          <p:nvPr/>
        </p:nvCxnSpPr>
        <p:spPr>
          <a:xfrm>
            <a:off x="4886107" y="3017379"/>
            <a:ext cx="0" cy="1212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4886107" y="3138674"/>
            <a:ext cx="10524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9"/>
          <p:cNvSpPr txBox="1"/>
          <p:nvPr/>
        </p:nvSpPr>
        <p:spPr>
          <a:xfrm>
            <a:off x="5938456" y="2986313"/>
            <a:ext cx="622800" cy="38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R05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0" name="Google Shape;160;p19"/>
          <p:cNvCxnSpPr/>
          <p:nvPr/>
        </p:nvCxnSpPr>
        <p:spPr>
          <a:xfrm flipH="1" rot="-5400000">
            <a:off x="5627205" y="3242324"/>
            <a:ext cx="572700" cy="36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 rot="5400000">
            <a:off x="6356503" y="3239664"/>
            <a:ext cx="532800" cy="40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/>
          <p:nvPr/>
        </p:nvCxnSpPr>
        <p:spPr>
          <a:xfrm>
            <a:off x="4490425" y="4769363"/>
            <a:ext cx="37599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6249754" y="4174111"/>
            <a:ext cx="0" cy="5931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9"/>
          <p:cNvCxnSpPr/>
          <p:nvPr/>
        </p:nvCxnSpPr>
        <p:spPr>
          <a:xfrm>
            <a:off x="6561053" y="3794048"/>
            <a:ext cx="8205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5" name="Google Shape;165;p19"/>
          <p:cNvCxnSpPr/>
          <p:nvPr/>
        </p:nvCxnSpPr>
        <p:spPr>
          <a:xfrm>
            <a:off x="6561053" y="4086338"/>
            <a:ext cx="820500" cy="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6" name="Google Shape;166;p19"/>
          <p:cNvSpPr txBox="1"/>
          <p:nvPr/>
        </p:nvSpPr>
        <p:spPr>
          <a:xfrm>
            <a:off x="5731036" y="3439752"/>
            <a:ext cx="36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6412819" y="3439203"/>
            <a:ext cx="62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OUT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6204152" y="4129405"/>
            <a:ext cx="62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GND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6751299" y="3531524"/>
            <a:ext cx="62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SCL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6736482" y="3836252"/>
            <a:ext cx="62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SDA</a:t>
            </a:r>
            <a:endParaRPr sz="10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1" name="Google Shape;171;p19"/>
          <p:cNvCxnSpPr>
            <a:stCxn id="152" idx="2"/>
          </p:cNvCxnSpPr>
          <p:nvPr/>
        </p:nvCxnSpPr>
        <p:spPr>
          <a:xfrm>
            <a:off x="8247847" y="4666921"/>
            <a:ext cx="0" cy="105000"/>
          </a:xfrm>
          <a:prstGeom prst="straightConnector1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9"/>
          <p:cNvCxnSpPr>
            <a:stCxn id="159" idx="3"/>
            <a:endCxn id="173" idx="0"/>
          </p:cNvCxnSpPr>
          <p:nvPr/>
        </p:nvCxnSpPr>
        <p:spPr>
          <a:xfrm>
            <a:off x="6561255" y="3178763"/>
            <a:ext cx="1686600" cy="82800"/>
          </a:xfrm>
          <a:prstGeom prst="bentConnector2">
            <a:avLst/>
          </a:prstGeom>
          <a:noFill/>
          <a:ln cap="flat" cmpd="sng" w="952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19"/>
          <p:cNvSpPr txBox="1"/>
          <p:nvPr/>
        </p:nvSpPr>
        <p:spPr>
          <a:xfrm>
            <a:off x="5848615" y="3706763"/>
            <a:ext cx="820500" cy="4674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INA219</a:t>
            </a:r>
            <a:endParaRPr sz="13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5" name="Google Shape;175;p19"/>
          <p:cNvGrpSpPr/>
          <p:nvPr/>
        </p:nvGrpSpPr>
        <p:grpSpPr>
          <a:xfrm>
            <a:off x="401125" y="1005475"/>
            <a:ext cx="2943676" cy="3841899"/>
            <a:chOff x="5548750" y="402950"/>
            <a:chExt cx="2943676" cy="3841899"/>
          </a:xfrm>
        </p:grpSpPr>
        <p:pic>
          <p:nvPicPr>
            <p:cNvPr id="176" name="Google Shape;176;p19"/>
            <p:cNvPicPr preferRelativeResize="0"/>
            <p:nvPr/>
          </p:nvPicPr>
          <p:blipFill rotWithShape="1">
            <a:blip r:embed="rId5">
              <a:alphaModFix/>
            </a:blip>
            <a:srcRect b="12755" l="0" r="0" t="0"/>
            <a:stretch/>
          </p:blipFill>
          <p:spPr>
            <a:xfrm>
              <a:off x="5548750" y="701700"/>
              <a:ext cx="2923700" cy="354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19"/>
            <p:cNvSpPr/>
            <p:nvPr/>
          </p:nvSpPr>
          <p:spPr>
            <a:xfrm flipH="1">
              <a:off x="7332792" y="417150"/>
              <a:ext cx="820483" cy="3630708"/>
            </a:xfrm>
            <a:custGeom>
              <a:rect b="b" l="l" r="r" t="t"/>
              <a:pathLst>
                <a:path extrusionOk="0" h="155624" w="37719">
                  <a:moveTo>
                    <a:pt x="0" y="155624"/>
                  </a:moveTo>
                  <a:cubicBezTo>
                    <a:pt x="1187" y="142128"/>
                    <a:pt x="1759" y="95133"/>
                    <a:pt x="7122" y="74647"/>
                  </a:cubicBezTo>
                  <a:cubicBezTo>
                    <a:pt x="12485" y="54161"/>
                    <a:pt x="27081" y="45149"/>
                    <a:pt x="32180" y="32708"/>
                  </a:cubicBezTo>
                  <a:cubicBezTo>
                    <a:pt x="37280" y="20267"/>
                    <a:pt x="36796" y="5451"/>
                    <a:pt x="37719" y="0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178" name="Google Shape;178;p19"/>
            <p:cNvSpPr/>
            <p:nvPr/>
          </p:nvSpPr>
          <p:spPr>
            <a:xfrm flipH="1">
              <a:off x="7440066" y="402950"/>
              <a:ext cx="1052360" cy="3644714"/>
            </a:xfrm>
            <a:custGeom>
              <a:rect b="b" l="l" r="r" t="t"/>
              <a:pathLst>
                <a:path extrusionOk="0" h="155624" w="37719">
                  <a:moveTo>
                    <a:pt x="0" y="155624"/>
                  </a:moveTo>
                  <a:cubicBezTo>
                    <a:pt x="1187" y="142128"/>
                    <a:pt x="1759" y="95133"/>
                    <a:pt x="7122" y="74647"/>
                  </a:cubicBezTo>
                  <a:cubicBezTo>
                    <a:pt x="12485" y="54161"/>
                    <a:pt x="27081" y="45149"/>
                    <a:pt x="32180" y="32708"/>
                  </a:cubicBezTo>
                  <a:cubicBezTo>
                    <a:pt x="37280" y="20267"/>
                    <a:pt x="36796" y="5451"/>
                    <a:pt x="37719" y="0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179" name="Google Shape;179;p19"/>
            <p:cNvSpPr/>
            <p:nvPr/>
          </p:nvSpPr>
          <p:spPr>
            <a:xfrm>
              <a:off x="5904326" y="431175"/>
              <a:ext cx="764281" cy="3630708"/>
            </a:xfrm>
            <a:custGeom>
              <a:rect b="b" l="l" r="r" t="t"/>
              <a:pathLst>
                <a:path extrusionOk="0" h="155624" w="37719">
                  <a:moveTo>
                    <a:pt x="0" y="155624"/>
                  </a:moveTo>
                  <a:cubicBezTo>
                    <a:pt x="1187" y="142128"/>
                    <a:pt x="1759" y="95133"/>
                    <a:pt x="7122" y="74647"/>
                  </a:cubicBezTo>
                  <a:cubicBezTo>
                    <a:pt x="12485" y="54161"/>
                    <a:pt x="27081" y="45149"/>
                    <a:pt x="32180" y="32708"/>
                  </a:cubicBezTo>
                  <a:cubicBezTo>
                    <a:pt x="37280" y="20267"/>
                    <a:pt x="36796" y="5451"/>
                    <a:pt x="37719" y="0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180" name="Google Shape;180;p19"/>
            <p:cNvSpPr/>
            <p:nvPr/>
          </p:nvSpPr>
          <p:spPr>
            <a:xfrm>
              <a:off x="5548751" y="417150"/>
              <a:ext cx="1012661" cy="3644714"/>
            </a:xfrm>
            <a:custGeom>
              <a:rect b="b" l="l" r="r" t="t"/>
              <a:pathLst>
                <a:path extrusionOk="0" h="155624" w="37719">
                  <a:moveTo>
                    <a:pt x="0" y="155624"/>
                  </a:moveTo>
                  <a:cubicBezTo>
                    <a:pt x="1187" y="142128"/>
                    <a:pt x="1759" y="95133"/>
                    <a:pt x="7122" y="74647"/>
                  </a:cubicBezTo>
                  <a:cubicBezTo>
                    <a:pt x="12485" y="54161"/>
                    <a:pt x="27081" y="45149"/>
                    <a:pt x="32180" y="32708"/>
                  </a:cubicBezTo>
                  <a:cubicBezTo>
                    <a:pt x="37280" y="20267"/>
                    <a:pt x="36796" y="5451"/>
                    <a:pt x="37719" y="0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stealth"/>
            </a:ln>
          </p:spPr>
        </p:sp>
      </p:grpSp>
      <p:sp>
        <p:nvSpPr>
          <p:cNvPr id="181" name="Google Shape;181;p19"/>
          <p:cNvSpPr/>
          <p:nvPr/>
        </p:nvSpPr>
        <p:spPr>
          <a:xfrm rot="5400000">
            <a:off x="7469275" y="3052175"/>
            <a:ext cx="292800" cy="2532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17D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19"/>
          <p:cNvCxnSpPr/>
          <p:nvPr/>
        </p:nvCxnSpPr>
        <p:spPr>
          <a:xfrm>
            <a:off x="7766000" y="3032375"/>
            <a:ext cx="0" cy="292800"/>
          </a:xfrm>
          <a:prstGeom prst="straightConnector1">
            <a:avLst/>
          </a:prstGeom>
          <a:noFill/>
          <a:ln cap="flat" cmpd="sng" w="28575">
            <a:solidFill>
              <a:srgbClr val="17DB3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19"/>
          <p:cNvSpPr txBox="1"/>
          <p:nvPr/>
        </p:nvSpPr>
        <p:spPr>
          <a:xfrm>
            <a:off x="8500702" y="2969330"/>
            <a:ext cx="62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b="1"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8500702" y="4434630"/>
            <a:ext cx="62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17DB3C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endParaRPr b="1" sz="1600">
              <a:solidFill>
                <a:srgbClr val="17DB3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2618025" y="739825"/>
            <a:ext cx="15771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</a:t>
            </a:r>
            <a:r>
              <a:rPr baseline="-25000"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max </a:t>
            </a: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= 41 м/с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650475" y="820825"/>
            <a:ext cx="349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Мощность воздушного потока</a:t>
            </a: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6149" y="1214400"/>
            <a:ext cx="2993100" cy="145168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5654825" y="1900300"/>
            <a:ext cx="349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Мощность </a:t>
            </a:r>
            <a:r>
              <a:rPr lang="ru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генератора: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6447" y="3261462"/>
            <a:ext cx="622801" cy="694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Обеспечение вертикальной ориентации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196" name="Google Shape;196;p20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350" y="843625"/>
            <a:ext cx="5115300" cy="41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type="title"/>
          </p:nvPr>
        </p:nvSpPr>
        <p:spPr>
          <a:xfrm>
            <a:off x="96550" y="129000"/>
            <a:ext cx="892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7DB3C"/>
                </a:solidFill>
              </a:rPr>
              <a:t>Отложенное срабатывание системы спасения</a:t>
            </a:r>
            <a:endParaRPr>
              <a:solidFill>
                <a:srgbClr val="17DB3C"/>
              </a:solidFill>
            </a:endParaRPr>
          </a:p>
        </p:txBody>
      </p: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59530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 b="0" l="4064" r="2494" t="0"/>
          <a:stretch/>
        </p:blipFill>
        <p:spPr>
          <a:xfrm>
            <a:off x="151550" y="854100"/>
            <a:ext cx="5259226" cy="4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7014" y="854100"/>
            <a:ext cx="1675286" cy="413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1"/>
          <p:cNvCxnSpPr>
            <a:endCxn id="208" idx="3"/>
          </p:cNvCxnSpPr>
          <p:nvPr/>
        </p:nvCxnSpPr>
        <p:spPr>
          <a:xfrm rot="10800000">
            <a:off x="6832350" y="1807575"/>
            <a:ext cx="549900" cy="239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21"/>
          <p:cNvSpPr txBox="1"/>
          <p:nvPr/>
        </p:nvSpPr>
        <p:spPr>
          <a:xfrm>
            <a:off x="5669250" y="1499775"/>
            <a:ext cx="11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Канал</a:t>
            </a:r>
            <a:b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строп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21"/>
          <p:cNvCxnSpPr>
            <a:endCxn id="210" idx="3"/>
          </p:cNvCxnSpPr>
          <p:nvPr/>
        </p:nvCxnSpPr>
        <p:spPr>
          <a:xfrm rot="10800000">
            <a:off x="6832350" y="2704625"/>
            <a:ext cx="474300" cy="21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1"/>
          <p:cNvSpPr txBox="1"/>
          <p:nvPr/>
        </p:nvSpPr>
        <p:spPr>
          <a:xfrm>
            <a:off x="5669250" y="2396825"/>
            <a:ext cx="11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Отсек парашюта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1" name="Google Shape;211;p21"/>
          <p:cNvCxnSpPr>
            <a:endCxn id="212" idx="3"/>
          </p:cNvCxnSpPr>
          <p:nvPr/>
        </p:nvCxnSpPr>
        <p:spPr>
          <a:xfrm rot="10800000">
            <a:off x="6832350" y="1062450"/>
            <a:ext cx="542700" cy="66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1"/>
          <p:cNvSpPr txBox="1"/>
          <p:nvPr/>
        </p:nvSpPr>
        <p:spPr>
          <a:xfrm>
            <a:off x="5669250" y="754650"/>
            <a:ext cx="11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Крепления парашюта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3" name="Google Shape;213;p21"/>
          <p:cNvCxnSpPr>
            <a:endCxn id="212" idx="3"/>
          </p:cNvCxnSpPr>
          <p:nvPr/>
        </p:nvCxnSpPr>
        <p:spPr>
          <a:xfrm flipH="1">
            <a:off x="6832350" y="911550"/>
            <a:ext cx="1186500" cy="15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1"/>
          <p:cNvCxnSpPr>
            <a:endCxn id="212" idx="3"/>
          </p:cNvCxnSpPr>
          <p:nvPr/>
        </p:nvCxnSpPr>
        <p:spPr>
          <a:xfrm rot="10800000">
            <a:off x="6832350" y="1062450"/>
            <a:ext cx="1808700" cy="15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1"/>
          <p:cNvCxnSpPr>
            <a:endCxn id="212" idx="3"/>
          </p:cNvCxnSpPr>
          <p:nvPr/>
        </p:nvCxnSpPr>
        <p:spPr>
          <a:xfrm rot="10800000">
            <a:off x="6832350" y="1062450"/>
            <a:ext cx="1823100" cy="44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1"/>
          <p:cNvCxnSpPr>
            <a:endCxn id="212" idx="3"/>
          </p:cNvCxnSpPr>
          <p:nvPr/>
        </p:nvCxnSpPr>
        <p:spPr>
          <a:xfrm rot="10800000">
            <a:off x="6832350" y="1062450"/>
            <a:ext cx="1179300" cy="68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1"/>
          <p:cNvCxnSpPr>
            <a:endCxn id="212" idx="3"/>
          </p:cNvCxnSpPr>
          <p:nvPr/>
        </p:nvCxnSpPr>
        <p:spPr>
          <a:xfrm rot="10800000">
            <a:off x="6832350" y="1062450"/>
            <a:ext cx="520800" cy="44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1"/>
          <p:cNvCxnSpPr>
            <a:endCxn id="219" idx="3"/>
          </p:cNvCxnSpPr>
          <p:nvPr/>
        </p:nvCxnSpPr>
        <p:spPr>
          <a:xfrm rot="10800000">
            <a:off x="6832350" y="3514850"/>
            <a:ext cx="474300" cy="21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1"/>
          <p:cNvSpPr txBox="1"/>
          <p:nvPr/>
        </p:nvSpPr>
        <p:spPr>
          <a:xfrm>
            <a:off x="5669250" y="3207050"/>
            <a:ext cx="116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Подвижный цилиндр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3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